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Objects="1">
      <p:cViewPr varScale="1">
        <p:scale>
          <a:sx n="62" d="100"/>
          <a:sy n="62" d="100"/>
        </p:scale>
        <p:origin x="1352"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B9F5CA2B-E0ED-8A47-9083-FF0A368CDD82}"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9A173-21B4-6240-9B3A-E274EBF1DB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B9F5CA2B-E0ED-8A47-9083-FF0A368CDD82}"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9A173-21B4-6240-9B3A-E274EBF1DB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B9F5CA2B-E0ED-8A47-9083-FF0A368CDD82}"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9A173-21B4-6240-9B3A-E274EBF1DB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B9F5CA2B-E0ED-8A47-9083-FF0A368CDD82}"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9A173-21B4-6240-9B3A-E274EBF1DB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B9F5CA2B-E0ED-8A47-9083-FF0A368CDD82}"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9A173-21B4-6240-9B3A-E274EBF1DB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B9F5CA2B-E0ED-8A47-9083-FF0A368CDD82}"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9A173-21B4-6240-9B3A-E274EBF1DB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B9F5CA2B-E0ED-8A47-9083-FF0A368CDD82}" type="datetimeFigureOut">
              <a:rPr lang="en-US" smtClean="0"/>
              <a:pPr/>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9A173-21B4-6240-9B3A-E274EBF1DB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B9F5CA2B-E0ED-8A47-9083-FF0A368CDD82}" type="datetimeFigureOut">
              <a:rPr lang="en-US" smtClean="0"/>
              <a:pPr/>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9A173-21B4-6240-9B3A-E274EBF1DB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5CA2B-E0ED-8A47-9083-FF0A368CDD82}" type="datetimeFigureOut">
              <a:rPr lang="en-US" smtClean="0"/>
              <a:pPr/>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9A173-21B4-6240-9B3A-E274EBF1DB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B9F5CA2B-E0ED-8A47-9083-FF0A368CDD82}"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9A173-21B4-6240-9B3A-E274EBF1DB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B9F5CA2B-E0ED-8A47-9083-FF0A368CDD82}"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9A173-21B4-6240-9B3A-E274EBF1DB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5CA2B-E0ED-8A47-9083-FF0A368CDD82}" type="datetimeFigureOut">
              <a:rPr lang="en-US" smtClean="0"/>
              <a:pPr/>
              <a:t>6/18/2024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9A173-21B4-6240-9B3A-E274EBF1DB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Brachial Plexus Injuries </a:t>
            </a:r>
            <a:endParaRPr lang="en-US" dirty="0"/>
          </a:p>
        </p:txBody>
      </p:sp>
      <p:sp>
        <p:nvSpPr>
          <p:cNvPr id="3" name="Subtitle 2"/>
          <p:cNvSpPr>
            <a:spLocks noGrp="1"/>
          </p:cNvSpPr>
          <p:nvPr>
            <p:ph type="subTitle" idx="1"/>
          </p:nvPr>
        </p:nvSpPr>
        <p:spPr>
          <a:xfrm>
            <a:off x="1371600" y="4941168"/>
            <a:ext cx="6400800" cy="1752600"/>
          </a:xfrm>
        </p:spPr>
        <p:txBody>
          <a:bodyPr>
            <a:normAutofit/>
          </a:bodyPr>
          <a:lstStyle/>
          <a:p>
            <a:pPr>
              <a:lnSpc>
                <a:spcPct val="120000"/>
              </a:lnSpc>
            </a:pPr>
            <a:r>
              <a:rPr lang="en-IN" sz="2400" dirty="0">
                <a:solidFill>
                  <a:schemeClr val="tx1"/>
                </a:solidFill>
              </a:rPr>
              <a:t> </a:t>
            </a:r>
            <a:r>
              <a:rPr lang="en-US" sz="1800" b="1" dirty="0">
                <a:solidFill>
                  <a:schemeClr val="tx2">
                    <a:lumMod val="75000"/>
                  </a:schemeClr>
                </a:solidFill>
                <a:latin typeface="Times New Roman" panose="02020603050405020304" pitchFamily="18" charset="0"/>
                <a:cs typeface="Times New Roman" panose="02020603050405020304" pitchFamily="18" charset="0"/>
              </a:rPr>
              <a:t>Dr. </a:t>
            </a:r>
            <a:r>
              <a:rPr lang="en-US" sz="1800" b="1" dirty="0" err="1">
                <a:solidFill>
                  <a:schemeClr val="tx2">
                    <a:lumMod val="75000"/>
                  </a:schemeClr>
                </a:solidFill>
                <a:latin typeface="Times New Roman" panose="02020603050405020304" pitchFamily="18" charset="0"/>
                <a:cs typeface="Times New Roman" panose="02020603050405020304" pitchFamily="18" charset="0"/>
              </a:rPr>
              <a:t>Sanket</a:t>
            </a:r>
            <a:r>
              <a:rPr lang="en-US" sz="1800" b="1" dirty="0">
                <a:solidFill>
                  <a:schemeClr val="tx2">
                    <a:lumMod val="75000"/>
                  </a:schemeClr>
                </a:solidFill>
                <a:latin typeface="Times New Roman" panose="02020603050405020304" pitchFamily="18" charset="0"/>
                <a:cs typeface="Times New Roman" panose="02020603050405020304" pitchFamily="18" charset="0"/>
              </a:rPr>
              <a:t> </a:t>
            </a:r>
            <a:r>
              <a:rPr lang="en-US" sz="1800" b="1" dirty="0" err="1">
                <a:solidFill>
                  <a:schemeClr val="tx2">
                    <a:lumMod val="75000"/>
                  </a:schemeClr>
                </a:solidFill>
                <a:latin typeface="Times New Roman" panose="02020603050405020304" pitchFamily="18" charset="0"/>
                <a:cs typeface="Times New Roman" panose="02020603050405020304" pitchFamily="18" charset="0"/>
              </a:rPr>
              <a:t>Mungikar</a:t>
            </a:r>
            <a:r>
              <a:rPr lang="en-US" sz="1800" b="1" dirty="0">
                <a:solidFill>
                  <a:schemeClr val="tx2">
                    <a:lumMod val="75000"/>
                  </a:schemeClr>
                </a:solidFill>
                <a:latin typeface="Times New Roman" panose="02020603050405020304" pitchFamily="18" charset="0"/>
                <a:cs typeface="Times New Roman" panose="02020603050405020304" pitchFamily="18" charset="0"/>
              </a:rPr>
              <a:t> </a:t>
            </a:r>
          </a:p>
          <a:p>
            <a:pPr>
              <a:lnSpc>
                <a:spcPct val="120000"/>
              </a:lnSpc>
            </a:pPr>
            <a:r>
              <a:rPr lang="en-US" sz="1800" b="1" dirty="0">
                <a:solidFill>
                  <a:schemeClr val="tx2">
                    <a:lumMod val="75000"/>
                  </a:schemeClr>
                </a:solidFill>
                <a:latin typeface="Times New Roman" panose="02020603050405020304" pitchFamily="18" charset="0"/>
                <a:cs typeface="Times New Roman" panose="02020603050405020304" pitchFamily="18" charset="0"/>
              </a:rPr>
              <a:t>Dept. Of Musculoskeletal Physiotherapy</a:t>
            </a:r>
          </a:p>
          <a:p>
            <a:r>
              <a:rPr lang="en-IN" sz="1800" b="1" dirty="0">
                <a:solidFill>
                  <a:schemeClr val="tx2">
                    <a:lumMod val="75000"/>
                  </a:schemeClr>
                </a:solidFill>
                <a:latin typeface="Times New Roman" panose="02020603050405020304" pitchFamily="18" charset="0"/>
                <a:cs typeface="Times New Roman" panose="02020603050405020304" pitchFamily="18" charset="0"/>
              </a:rPr>
              <a:t>MGM Institute Of Physiotherapy</a:t>
            </a:r>
          </a:p>
          <a:p>
            <a:r>
              <a:rPr lang="en-IN" sz="1800" b="1" dirty="0" err="1">
                <a:solidFill>
                  <a:schemeClr val="tx2">
                    <a:lumMod val="75000"/>
                  </a:schemeClr>
                </a:solidFill>
                <a:latin typeface="Times New Roman" panose="02020603050405020304" pitchFamily="18" charset="0"/>
                <a:cs typeface="Times New Roman" panose="02020603050405020304" pitchFamily="18" charset="0"/>
              </a:rPr>
              <a:t>Chh.Sambhajinagar</a:t>
            </a:r>
            <a:endParaRPr lang="en-IN" sz="1800" b="1" dirty="0">
              <a:solidFill>
                <a:schemeClr val="tx2">
                  <a:lumMod val="75000"/>
                </a:schemeClr>
              </a:solidFill>
              <a:latin typeface="Times New Roman" panose="02020603050405020304" pitchFamily="18" charset="0"/>
              <a:cs typeface="Times New Roman" panose="02020603050405020304" pitchFamily="18" charset="0"/>
            </a:endParaRPr>
          </a:p>
          <a:p>
            <a:pPr algn="l"/>
            <a:endParaRPr lang="en-US"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Brachial Plexus Injury: Adults</a:t>
            </a:r>
            <a:endParaRPr lang="en-US" dirty="0"/>
          </a:p>
        </p:txBody>
      </p:sp>
      <p:sp>
        <p:nvSpPr>
          <p:cNvPr id="6" name="Content Placeholder 5"/>
          <p:cNvSpPr>
            <a:spLocks noGrp="1"/>
          </p:cNvSpPr>
          <p:nvPr>
            <p:ph idx="1"/>
          </p:nvPr>
        </p:nvSpPr>
        <p:spPr/>
        <p:txBody>
          <a:bodyPr>
            <a:normAutofit fontScale="70000" lnSpcReduction="20000"/>
          </a:bodyPr>
          <a:lstStyle/>
          <a:p>
            <a:pPr>
              <a:lnSpc>
                <a:spcPct val="90000"/>
              </a:lnSpc>
            </a:pPr>
            <a:r>
              <a:rPr lang="en-GB" dirty="0"/>
              <a:t>High-energy trauma to the upper extremity and neck causes a variety of lesions to the brachial plexus. </a:t>
            </a:r>
          </a:p>
          <a:p>
            <a:pPr>
              <a:lnSpc>
                <a:spcPct val="90000"/>
              </a:lnSpc>
            </a:pPr>
            <a:r>
              <a:rPr lang="en-GB" dirty="0"/>
              <a:t>The common mechanism is violent distraction of the entire forequarter from the rest of the body </a:t>
            </a:r>
            <a:r>
              <a:rPr lang="en-GB" dirty="0" err="1"/>
              <a:t>ie</a:t>
            </a:r>
            <a:r>
              <a:rPr lang="en-GB" dirty="0"/>
              <a:t> motorcycle accident or a high-speed motor vehicle accident. A fall from a significant height may also result in brachial plexus injury.</a:t>
            </a:r>
          </a:p>
          <a:p>
            <a:pPr>
              <a:lnSpc>
                <a:spcPct val="90000"/>
              </a:lnSpc>
            </a:pPr>
            <a:r>
              <a:rPr lang="en-US" dirty="0"/>
              <a:t>Sports most commonly associated with brachial plexus injuries include: Am football, baseball, basketball, volleyball, fencing, wrestling, and gymnastics </a:t>
            </a:r>
          </a:p>
          <a:p>
            <a:pPr>
              <a:lnSpc>
                <a:spcPct val="90000"/>
              </a:lnSpc>
              <a:buFontTx/>
              <a:buNone/>
            </a:pPr>
            <a:endParaRPr lang="en-US" sz="1100" dirty="0"/>
          </a:p>
          <a:p>
            <a:pPr>
              <a:lnSpc>
                <a:spcPct val="90000"/>
              </a:lnSpc>
            </a:pPr>
            <a:r>
              <a:rPr lang="en-US" dirty="0"/>
              <a:t>Nerve injuries can result from blunt force trauma, poor posture, or chronic repetitive stress</a:t>
            </a:r>
          </a:p>
          <a:p>
            <a:pPr>
              <a:lnSpc>
                <a:spcPct val="90000"/>
              </a:lnSpc>
              <a:buFontTx/>
              <a:buNone/>
            </a:pPr>
            <a:endParaRPr lang="en-US" sz="1100" dirty="0"/>
          </a:p>
          <a:p>
            <a:pPr>
              <a:lnSpc>
                <a:spcPct val="90000"/>
              </a:lnSpc>
            </a:pPr>
            <a:r>
              <a:rPr lang="en-US" dirty="0"/>
              <a:t>Patients generally present with pain and/or muscle weakness </a:t>
            </a:r>
          </a:p>
          <a:p>
            <a:pPr>
              <a:lnSpc>
                <a:spcPct val="90000"/>
              </a:lnSpc>
              <a:buFontTx/>
              <a:buNone/>
            </a:pPr>
            <a:endParaRPr lang="en-US" sz="1100" dirty="0"/>
          </a:p>
          <a:p>
            <a:pPr>
              <a:lnSpc>
                <a:spcPct val="90000"/>
              </a:lnSpc>
            </a:pPr>
            <a:r>
              <a:rPr lang="en-US" dirty="0"/>
              <a:t>Over time, some patients may experience muscle atrophy</a:t>
            </a:r>
          </a:p>
          <a:p>
            <a:pPr>
              <a:lnSpc>
                <a:spcPct val="90000"/>
              </a:lnSpc>
            </a:pPr>
            <a:r>
              <a:rPr lang="en-GB" dirty="0"/>
              <a:t>Loss of useful function of the upper extremity is common</a:t>
            </a:r>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Mechanisms of </a:t>
            </a:r>
            <a:br>
              <a:rPr lang="en-US" dirty="0">
                <a:solidFill>
                  <a:srgbClr val="FFFF00"/>
                </a:solidFill>
              </a:rPr>
            </a:br>
            <a:r>
              <a:rPr lang="en-US" dirty="0">
                <a:solidFill>
                  <a:srgbClr val="FFFF00"/>
                </a:solidFill>
              </a:rPr>
              <a:t>Injury to the Brachial Plexus</a:t>
            </a:r>
            <a:br>
              <a:rPr lang="en-US" dirty="0">
                <a:solidFill>
                  <a:srgbClr val="FFFF00"/>
                </a:solidFill>
              </a:rPr>
            </a:br>
            <a:endParaRPr lang="en-US" dirty="0"/>
          </a:p>
        </p:txBody>
      </p:sp>
      <p:sp>
        <p:nvSpPr>
          <p:cNvPr id="4" name="Content Placeholder 3"/>
          <p:cNvSpPr>
            <a:spLocks noGrp="1"/>
          </p:cNvSpPr>
          <p:nvPr>
            <p:ph sz="half" idx="1"/>
          </p:nvPr>
        </p:nvSpPr>
        <p:spPr/>
        <p:txBody>
          <a:bodyPr>
            <a:normAutofit fontScale="62500" lnSpcReduction="20000"/>
          </a:bodyPr>
          <a:lstStyle/>
          <a:p>
            <a:endParaRPr lang="en-US" dirty="0"/>
          </a:p>
        </p:txBody>
      </p:sp>
      <p:sp>
        <p:nvSpPr>
          <p:cNvPr id="5" name="Content Placeholder 4"/>
          <p:cNvSpPr>
            <a:spLocks noGrp="1"/>
          </p:cNvSpPr>
          <p:nvPr>
            <p:ph sz="half" idx="2"/>
          </p:nvPr>
        </p:nvSpPr>
        <p:spPr/>
        <p:txBody>
          <a:bodyPr>
            <a:normAutofit fontScale="62500" lnSpcReduction="20000"/>
          </a:bodyPr>
          <a:lstStyle/>
          <a:p>
            <a:pPr>
              <a:buFontTx/>
              <a:buAutoNum type="alphaUcPeriod"/>
            </a:pPr>
            <a:r>
              <a:rPr lang="en-US" dirty="0"/>
              <a:t>Traction</a:t>
            </a:r>
            <a:r>
              <a:rPr lang="en-US" b="0" dirty="0"/>
              <a:t>: direct blow to the shoulder with the neck laterally flexed toward the unaffected shoulder (gymnast falls on beam)</a:t>
            </a:r>
          </a:p>
          <a:p>
            <a:pPr>
              <a:buFontTx/>
              <a:buAutoNum type="alphaUcPeriod"/>
            </a:pPr>
            <a:endParaRPr lang="en-US" b="0" dirty="0"/>
          </a:p>
          <a:p>
            <a:pPr>
              <a:buFontTx/>
              <a:buAutoNum type="alphaUcPeriod"/>
            </a:pPr>
            <a:r>
              <a:rPr lang="en-US" dirty="0"/>
              <a:t>Direct trauma</a:t>
            </a:r>
            <a:r>
              <a:rPr lang="en-US" b="0" dirty="0"/>
              <a:t>: direct blow to the </a:t>
            </a:r>
            <a:r>
              <a:rPr lang="en-US" b="0" dirty="0" err="1"/>
              <a:t>supraclavicularfossa</a:t>
            </a:r>
            <a:r>
              <a:rPr lang="en-US" b="0" dirty="0"/>
              <a:t> over </a:t>
            </a:r>
            <a:r>
              <a:rPr lang="en-US" b="0" dirty="0" err="1"/>
              <a:t>Erb’s</a:t>
            </a:r>
            <a:r>
              <a:rPr lang="en-US" b="0" dirty="0"/>
              <a:t> point</a:t>
            </a:r>
          </a:p>
          <a:p>
            <a:endParaRPr lang="en-US" b="0" dirty="0"/>
          </a:p>
          <a:p>
            <a:r>
              <a:rPr lang="en-US" b="0" dirty="0"/>
              <a:t>C. </a:t>
            </a:r>
            <a:r>
              <a:rPr lang="en-US" dirty="0"/>
              <a:t>Cervical Nerve Compression</a:t>
            </a:r>
            <a:r>
              <a:rPr lang="en-US" b="0" dirty="0"/>
              <a:t>: Occurs when the neck is flexed laterally toward the patient’s affected shoulder, compressing / irritating the nerves, resulting in point tenderness over involved vertebrae of affected </a:t>
            </a:r>
            <a:r>
              <a:rPr lang="en-US" b="0" dirty="0" err="1"/>
              <a:t>nerve(s</a:t>
            </a:r>
            <a:r>
              <a:rPr lang="en-US" b="0" dirty="0"/>
              <a:t>) </a:t>
            </a:r>
          </a:p>
          <a:p>
            <a:r>
              <a:rPr lang="en-US" b="0" i="1" dirty="0"/>
              <a:t>(</a:t>
            </a:r>
            <a:r>
              <a:rPr lang="en-US" b="0" i="1" dirty="0" err="1"/>
              <a:t>Troub</a:t>
            </a:r>
            <a:r>
              <a:rPr lang="en-US" b="0" i="1" dirty="0"/>
              <a:t>, 2001)</a:t>
            </a:r>
          </a:p>
          <a:p>
            <a:endParaRPr lang="en-US" dirty="0"/>
          </a:p>
        </p:txBody>
      </p:sp>
      <p:pic>
        <p:nvPicPr>
          <p:cNvPr id="6" name="Picture 2" descr="BP"/>
          <p:cNvPicPr>
            <a:picLocks noChangeAspect="1" noChangeArrowheads="1"/>
          </p:cNvPicPr>
          <p:nvPr/>
        </p:nvPicPr>
        <p:blipFill>
          <a:blip r:embed="rId2"/>
          <a:srcRect/>
          <a:stretch>
            <a:fillRect/>
          </a:stretch>
        </p:blipFill>
        <p:spPr bwMode="auto">
          <a:xfrm>
            <a:off x="0" y="1947863"/>
            <a:ext cx="4800600" cy="36861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Mechanisms of </a:t>
            </a:r>
            <a:br>
              <a:rPr lang="en-US" b="1" dirty="0"/>
            </a:br>
            <a:r>
              <a:rPr lang="en-US" b="1" dirty="0"/>
              <a:t>Injury to the Brachial Plexus</a:t>
            </a:r>
            <a:endParaRPr lang="en-US" dirty="0"/>
          </a:p>
        </p:txBody>
      </p:sp>
      <p:sp>
        <p:nvSpPr>
          <p:cNvPr id="6" name="Content Placeholder 5"/>
          <p:cNvSpPr>
            <a:spLocks noGrp="1"/>
          </p:cNvSpPr>
          <p:nvPr>
            <p:ph idx="1"/>
          </p:nvPr>
        </p:nvSpPr>
        <p:spPr/>
        <p:txBody>
          <a:bodyPr/>
          <a:lstStyle/>
          <a:p>
            <a:endParaRPr lang="en-US" dirty="0"/>
          </a:p>
        </p:txBody>
      </p:sp>
      <p:pic>
        <p:nvPicPr>
          <p:cNvPr id="7" name="Picture 6" descr="cost-327"/>
          <p:cNvPicPr>
            <a:picLocks noChangeAspect="1" noChangeArrowheads="1"/>
          </p:cNvPicPr>
          <p:nvPr/>
        </p:nvPicPr>
        <p:blipFill>
          <a:blip r:embed="rId2"/>
          <a:srcRect/>
          <a:stretch>
            <a:fillRect/>
          </a:stretch>
        </p:blipFill>
        <p:spPr bwMode="auto">
          <a:xfrm>
            <a:off x="914400" y="1538288"/>
            <a:ext cx="7543800" cy="516731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Mechanisms of </a:t>
            </a:r>
            <a:br>
              <a:rPr lang="en-US" b="1" dirty="0"/>
            </a:br>
            <a:r>
              <a:rPr lang="en-US" b="1" dirty="0"/>
              <a:t>Injury to the Brachial Plexus</a:t>
            </a:r>
            <a:endParaRPr lang="en-US" dirty="0"/>
          </a:p>
        </p:txBody>
      </p:sp>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sz="half" idx="2"/>
          </p:nvPr>
        </p:nvSpPr>
        <p:spPr/>
        <p:txBody>
          <a:bodyPr/>
          <a:lstStyle/>
          <a:p>
            <a:endParaRPr lang="en-US"/>
          </a:p>
        </p:txBody>
      </p:sp>
      <p:pic>
        <p:nvPicPr>
          <p:cNvPr id="6" name="Picture 3" descr="football shoulder hit"/>
          <p:cNvPicPr>
            <a:picLocks noChangeAspect="1" noChangeArrowheads="1"/>
          </p:cNvPicPr>
          <p:nvPr/>
        </p:nvPicPr>
        <p:blipFill>
          <a:blip r:embed="rId2"/>
          <a:srcRect/>
          <a:stretch>
            <a:fillRect/>
          </a:stretch>
        </p:blipFill>
        <p:spPr bwMode="auto">
          <a:xfrm>
            <a:off x="762000" y="1600200"/>
            <a:ext cx="3065463" cy="4962525"/>
          </a:xfrm>
          <a:prstGeom prst="rect">
            <a:avLst/>
          </a:prstGeom>
          <a:noFill/>
        </p:spPr>
      </p:pic>
      <p:pic>
        <p:nvPicPr>
          <p:cNvPr id="7" name="Picture 4" descr="gymnast_edited"/>
          <p:cNvPicPr>
            <a:picLocks noChangeAspect="1" noChangeArrowheads="1"/>
          </p:cNvPicPr>
          <p:nvPr/>
        </p:nvPicPr>
        <p:blipFill>
          <a:blip r:embed="rId3"/>
          <a:srcRect/>
          <a:stretch>
            <a:fillRect/>
          </a:stretch>
        </p:blipFill>
        <p:spPr bwMode="auto">
          <a:xfrm>
            <a:off x="4953000" y="1600200"/>
            <a:ext cx="3486150" cy="49244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Injury Classification</a:t>
            </a:r>
            <a:endParaRPr lang="en-US" dirty="0"/>
          </a:p>
        </p:txBody>
      </p:sp>
      <p:sp>
        <p:nvSpPr>
          <p:cNvPr id="3" name="Content Placeholder 2"/>
          <p:cNvSpPr>
            <a:spLocks noGrp="1"/>
          </p:cNvSpPr>
          <p:nvPr>
            <p:ph sz="half" idx="1"/>
          </p:nvPr>
        </p:nvSpPr>
        <p:spPr/>
        <p:txBody>
          <a:bodyPr/>
          <a:lstStyle/>
          <a:p>
            <a:pPr>
              <a:lnSpc>
                <a:spcPct val="90000"/>
              </a:lnSpc>
              <a:buFontTx/>
              <a:buNone/>
            </a:pPr>
            <a:r>
              <a:rPr lang="en-US" altLang="zh-CN" dirty="0" err="1">
                <a:ea typeface="宋体" pitchFamily="-108" charset="-122"/>
                <a:cs typeface="宋体" pitchFamily="-108" charset="-122"/>
              </a:rPr>
              <a:t>Millesi</a:t>
            </a:r>
            <a:r>
              <a:rPr lang="en-US" altLang="zh-CN" dirty="0">
                <a:ea typeface="宋体" pitchFamily="-108" charset="-122"/>
                <a:cs typeface="宋体" pitchFamily="-108" charset="-122"/>
              </a:rPr>
              <a:t> classification*</a:t>
            </a:r>
          </a:p>
          <a:p>
            <a:pPr>
              <a:lnSpc>
                <a:spcPct val="90000"/>
              </a:lnSpc>
              <a:buFontTx/>
              <a:buNone/>
            </a:pPr>
            <a:endParaRPr lang="en-US" altLang="zh-CN" dirty="0">
              <a:ea typeface="宋体" pitchFamily="-108" charset="-122"/>
              <a:cs typeface="宋体" pitchFamily="-108" charset="-122"/>
            </a:endParaRPr>
          </a:p>
          <a:p>
            <a:pPr>
              <a:lnSpc>
                <a:spcPct val="90000"/>
              </a:lnSpc>
            </a:pPr>
            <a:r>
              <a:rPr lang="en-US" altLang="zh-CN" dirty="0" err="1">
                <a:ea typeface="宋体" pitchFamily="-108" charset="-122"/>
                <a:cs typeface="宋体" pitchFamily="-108" charset="-122"/>
              </a:rPr>
              <a:t>Supraganglionic</a:t>
            </a:r>
            <a:endParaRPr lang="en-US" altLang="zh-CN" dirty="0">
              <a:ea typeface="宋体" pitchFamily="-108" charset="-122"/>
              <a:cs typeface="宋体" pitchFamily="-108" charset="-122"/>
            </a:endParaRPr>
          </a:p>
          <a:p>
            <a:pPr>
              <a:lnSpc>
                <a:spcPct val="90000"/>
              </a:lnSpc>
            </a:pPr>
            <a:r>
              <a:rPr lang="en-US" altLang="zh-CN" dirty="0" err="1">
                <a:ea typeface="宋体" pitchFamily="-108" charset="-122"/>
                <a:cs typeface="宋体" pitchFamily="-108" charset="-122"/>
              </a:rPr>
              <a:t>Infraganglionic</a:t>
            </a:r>
            <a:endParaRPr lang="en-US" altLang="zh-CN" dirty="0">
              <a:ea typeface="宋体" pitchFamily="-108" charset="-122"/>
              <a:cs typeface="宋体" pitchFamily="-108" charset="-122"/>
            </a:endParaRPr>
          </a:p>
          <a:p>
            <a:pPr>
              <a:lnSpc>
                <a:spcPct val="90000"/>
              </a:lnSpc>
            </a:pPr>
            <a:r>
              <a:rPr lang="en-US" altLang="zh-CN" dirty="0">
                <a:ea typeface="宋体" pitchFamily="-108" charset="-122"/>
                <a:cs typeface="宋体" pitchFamily="-108" charset="-122"/>
              </a:rPr>
              <a:t>Trunk</a:t>
            </a:r>
          </a:p>
          <a:p>
            <a:pPr>
              <a:lnSpc>
                <a:spcPct val="90000"/>
              </a:lnSpc>
            </a:pPr>
            <a:r>
              <a:rPr lang="en-US" altLang="zh-CN" dirty="0">
                <a:ea typeface="宋体" pitchFamily="-108" charset="-122"/>
                <a:cs typeface="宋体" pitchFamily="-108" charset="-122"/>
              </a:rPr>
              <a:t>Cord</a:t>
            </a:r>
            <a:endParaRPr lang="en-US" dirty="0"/>
          </a:p>
          <a:p>
            <a:endParaRPr lang="en-US" dirty="0"/>
          </a:p>
        </p:txBody>
      </p:sp>
      <p:sp>
        <p:nvSpPr>
          <p:cNvPr id="4" name="Content Placeholder 3"/>
          <p:cNvSpPr>
            <a:spLocks noGrp="1"/>
          </p:cNvSpPr>
          <p:nvPr>
            <p:ph sz="half" idx="2"/>
          </p:nvPr>
        </p:nvSpPr>
        <p:spPr/>
        <p:txBody>
          <a:bodyPr/>
          <a:lstStyle/>
          <a:p>
            <a:pPr>
              <a:lnSpc>
                <a:spcPct val="90000"/>
              </a:lnSpc>
              <a:buFontTx/>
              <a:buNone/>
            </a:pPr>
            <a:r>
              <a:rPr lang="en-US" altLang="zh-CN" dirty="0">
                <a:ea typeface="宋体" pitchFamily="-108" charset="-122"/>
                <a:cs typeface="宋体" pitchFamily="-108" charset="-122"/>
              </a:rPr>
              <a:t>Anatomical Classification</a:t>
            </a:r>
          </a:p>
          <a:p>
            <a:pPr>
              <a:lnSpc>
                <a:spcPct val="90000"/>
              </a:lnSpc>
              <a:buFontTx/>
              <a:buNone/>
            </a:pPr>
            <a:endParaRPr lang="en-US" altLang="zh-CN" dirty="0">
              <a:ea typeface="宋体" pitchFamily="-108" charset="-122"/>
              <a:cs typeface="宋体" pitchFamily="-108" charset="-122"/>
            </a:endParaRPr>
          </a:p>
          <a:p>
            <a:pPr>
              <a:lnSpc>
                <a:spcPct val="90000"/>
              </a:lnSpc>
            </a:pPr>
            <a:r>
              <a:rPr lang="en-US" altLang="zh-CN" dirty="0">
                <a:ea typeface="宋体" pitchFamily="-108" charset="-122"/>
                <a:cs typeface="宋体" pitchFamily="-108" charset="-122"/>
              </a:rPr>
              <a:t>C5-6 waiters tip (</a:t>
            </a:r>
            <a:r>
              <a:rPr lang="en-US" altLang="zh-CN" dirty="0" err="1">
                <a:ea typeface="宋体" pitchFamily="-108" charset="-122"/>
                <a:cs typeface="宋体" pitchFamily="-108" charset="-122"/>
              </a:rPr>
              <a:t>Erbs</a:t>
            </a:r>
            <a:r>
              <a:rPr lang="en-US" altLang="zh-CN" dirty="0">
                <a:ea typeface="宋体" pitchFamily="-108" charset="-122"/>
                <a:cs typeface="宋体" pitchFamily="-108" charset="-122"/>
              </a:rPr>
              <a:t> palsy)</a:t>
            </a:r>
          </a:p>
          <a:p>
            <a:pPr>
              <a:lnSpc>
                <a:spcPct val="90000"/>
              </a:lnSpc>
            </a:pPr>
            <a:r>
              <a:rPr lang="en-US" altLang="zh-CN" dirty="0">
                <a:ea typeface="宋体" pitchFamily="-108" charset="-122"/>
                <a:cs typeface="宋体" pitchFamily="-108" charset="-122"/>
              </a:rPr>
              <a:t>C5-7 as above, elbow slightly flexed</a:t>
            </a:r>
          </a:p>
          <a:p>
            <a:pPr>
              <a:lnSpc>
                <a:spcPct val="90000"/>
              </a:lnSpc>
            </a:pPr>
            <a:r>
              <a:rPr lang="en-US" altLang="zh-CN" dirty="0">
                <a:ea typeface="宋体" pitchFamily="-108" charset="-122"/>
                <a:cs typeface="宋体" pitchFamily="-108" charset="-122"/>
              </a:rPr>
              <a:t>C5-T1 flail limb, claw hand, vasomotor changes, +/- </a:t>
            </a:r>
            <a:r>
              <a:rPr lang="en-US" altLang="zh-CN" dirty="0" err="1">
                <a:ea typeface="宋体" pitchFamily="-108" charset="-122"/>
                <a:cs typeface="宋体" pitchFamily="-108" charset="-122"/>
              </a:rPr>
              <a:t>Horners</a:t>
            </a:r>
            <a:r>
              <a:rPr lang="en-US" altLang="zh-CN" dirty="0">
                <a:ea typeface="宋体" pitchFamily="-108" charset="-122"/>
                <a:cs typeface="宋体" pitchFamily="-108" charset="-122"/>
              </a:rPr>
              <a:t> syndrome</a:t>
            </a:r>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Grades of Injury</a:t>
            </a:r>
            <a:endParaRPr lang="en-US" dirty="0"/>
          </a:p>
        </p:txBody>
      </p:sp>
      <p:sp>
        <p:nvSpPr>
          <p:cNvPr id="5" name="Content Placeholder 4"/>
          <p:cNvSpPr>
            <a:spLocks noGrp="1"/>
          </p:cNvSpPr>
          <p:nvPr>
            <p:ph idx="1"/>
          </p:nvPr>
        </p:nvSpPr>
        <p:spPr/>
        <p:txBody>
          <a:bodyPr/>
          <a:lstStyle/>
          <a:p>
            <a:pPr>
              <a:lnSpc>
                <a:spcPct val="90000"/>
              </a:lnSpc>
            </a:pPr>
            <a:r>
              <a:rPr lang="en-US" sz="1800" dirty="0"/>
              <a:t>Grade 1 – </a:t>
            </a:r>
            <a:r>
              <a:rPr lang="en-US" sz="1800" dirty="0" err="1"/>
              <a:t>Neuropraxia</a:t>
            </a:r>
          </a:p>
          <a:p>
            <a:pPr lvl="1">
              <a:lnSpc>
                <a:spcPct val="90000"/>
              </a:lnSpc>
            </a:pPr>
            <a:r>
              <a:rPr lang="en-US" sz="1600" dirty="0"/>
              <a:t>Disruption in nerve function that produces numbness and tingling</a:t>
            </a:r>
          </a:p>
          <a:p>
            <a:pPr lvl="1">
              <a:lnSpc>
                <a:spcPct val="90000"/>
              </a:lnSpc>
            </a:pPr>
            <a:r>
              <a:rPr lang="en-US" sz="1600" dirty="0"/>
              <a:t>Most common grade within athletics</a:t>
            </a:r>
          </a:p>
          <a:p>
            <a:pPr lvl="1">
              <a:lnSpc>
                <a:spcPct val="90000"/>
              </a:lnSpc>
            </a:pPr>
            <a:r>
              <a:rPr lang="en-US" sz="1600" dirty="0"/>
              <a:t>Symptoms usually resolve within several minutes</a:t>
            </a:r>
          </a:p>
          <a:p>
            <a:pPr lvl="1">
              <a:lnSpc>
                <a:spcPct val="90000"/>
              </a:lnSpc>
            </a:pPr>
            <a:endParaRPr lang="en-US" sz="1600" dirty="0"/>
          </a:p>
          <a:p>
            <a:pPr>
              <a:lnSpc>
                <a:spcPct val="90000"/>
              </a:lnSpc>
            </a:pPr>
            <a:r>
              <a:rPr lang="en-US" sz="1800" dirty="0"/>
              <a:t>Grade 2 – </a:t>
            </a:r>
            <a:r>
              <a:rPr lang="en-US" sz="1800" dirty="0" err="1"/>
              <a:t>Axonotmesis</a:t>
            </a:r>
            <a:endParaRPr lang="en-US" sz="1800" dirty="0"/>
          </a:p>
          <a:p>
            <a:pPr lvl="1">
              <a:lnSpc>
                <a:spcPct val="90000"/>
              </a:lnSpc>
            </a:pPr>
            <a:r>
              <a:rPr lang="en-US" sz="1600" dirty="0"/>
              <a:t>Damage to the nerve’s axon </a:t>
            </a:r>
          </a:p>
          <a:p>
            <a:pPr lvl="1">
              <a:lnSpc>
                <a:spcPct val="90000"/>
              </a:lnSpc>
            </a:pPr>
            <a:r>
              <a:rPr lang="en-US" sz="1600" dirty="0"/>
              <a:t>Symptoms = numbness, tingling, and affected function (may last several days)</a:t>
            </a:r>
          </a:p>
          <a:p>
            <a:pPr lvl="1">
              <a:lnSpc>
                <a:spcPct val="90000"/>
              </a:lnSpc>
            </a:pPr>
            <a:r>
              <a:rPr lang="en-US" sz="1600" dirty="0"/>
              <a:t>Long nerves have a greater healing time than short nerves  </a:t>
            </a:r>
          </a:p>
          <a:p>
            <a:pPr lvl="1">
              <a:lnSpc>
                <a:spcPct val="90000"/>
              </a:lnSpc>
            </a:pPr>
            <a:r>
              <a:rPr lang="en-US" sz="1600" dirty="0"/>
              <a:t>Rare within athletics</a:t>
            </a:r>
          </a:p>
          <a:p>
            <a:pPr>
              <a:lnSpc>
                <a:spcPct val="90000"/>
              </a:lnSpc>
              <a:buFontTx/>
              <a:buNone/>
            </a:pPr>
            <a:endParaRPr lang="en-US" sz="1800" dirty="0"/>
          </a:p>
          <a:p>
            <a:pPr>
              <a:lnSpc>
                <a:spcPct val="90000"/>
              </a:lnSpc>
            </a:pPr>
            <a:r>
              <a:rPr lang="en-US" sz="1800" dirty="0"/>
              <a:t>Grade 3 – </a:t>
            </a:r>
            <a:r>
              <a:rPr lang="en-US" sz="1800" dirty="0" err="1"/>
              <a:t>Neurotmesis</a:t>
            </a:r>
            <a:endParaRPr lang="en-US" sz="1800" dirty="0"/>
          </a:p>
          <a:p>
            <a:pPr lvl="1">
              <a:lnSpc>
                <a:spcPct val="90000"/>
              </a:lnSpc>
            </a:pPr>
            <a:r>
              <a:rPr lang="en-US" sz="1600" dirty="0"/>
              <a:t>Permanent nerve damage occurs</a:t>
            </a:r>
          </a:p>
          <a:p>
            <a:pPr lvl="1">
              <a:lnSpc>
                <a:spcPct val="90000"/>
              </a:lnSpc>
            </a:pPr>
            <a:r>
              <a:rPr lang="en-US" sz="1600" dirty="0"/>
              <a:t>Very rare within athletics</a:t>
            </a:r>
          </a:p>
          <a:p>
            <a:pPr lvl="1">
              <a:lnSpc>
                <a:spcPct val="90000"/>
              </a:lnSpc>
            </a:pPr>
            <a:r>
              <a:rPr lang="en-US" sz="1600" dirty="0"/>
              <a:t>“Occurs with high-energy trauma, fractures, and penetrating injuries”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Adult Brachial Plexus Injury</a:t>
            </a:r>
            <a:endParaRPr lang="en-US" dirty="0"/>
          </a:p>
        </p:txBody>
      </p:sp>
      <p:sp>
        <p:nvSpPr>
          <p:cNvPr id="3" name="Content Placeholder 2"/>
          <p:cNvSpPr>
            <a:spLocks noGrp="1"/>
          </p:cNvSpPr>
          <p:nvPr>
            <p:ph idx="1"/>
          </p:nvPr>
        </p:nvSpPr>
        <p:spPr/>
        <p:txBody>
          <a:bodyPr/>
          <a:lstStyle/>
          <a:p>
            <a:pPr>
              <a:lnSpc>
                <a:spcPct val="90000"/>
              </a:lnSpc>
              <a:buFontTx/>
              <a:buNone/>
            </a:pPr>
            <a:r>
              <a:rPr lang="en-GB" sz="2800" b="1" dirty="0">
                <a:solidFill>
                  <a:srgbClr val="FFFF00"/>
                </a:solidFill>
              </a:rPr>
              <a:t>How do you Rx the patient knocked off his motorcycle with clavicle # and flail arm?</a:t>
            </a:r>
            <a:endParaRPr lang="en-GB" sz="2800" dirty="0">
              <a:solidFill>
                <a:srgbClr val="FFFF00"/>
              </a:solidFill>
            </a:endParaRPr>
          </a:p>
          <a:p>
            <a:pPr>
              <a:lnSpc>
                <a:spcPct val="90000"/>
              </a:lnSpc>
            </a:pPr>
            <a:r>
              <a:rPr lang="en-GB" sz="2800" dirty="0"/>
              <a:t>Manage acute injury according to ATLS principles; look for concomitant injury </a:t>
            </a:r>
            <a:r>
              <a:rPr lang="en-GB" sz="2800" dirty="0" err="1"/>
              <a:t>iec</a:t>
            </a:r>
            <a:r>
              <a:rPr lang="en-GB" sz="2800" dirty="0"/>
              <a:t>-spine.</a:t>
            </a:r>
          </a:p>
          <a:p>
            <a:pPr>
              <a:lnSpc>
                <a:spcPct val="90000"/>
              </a:lnSpc>
            </a:pPr>
            <a:r>
              <a:rPr lang="en-GB" sz="2800" dirty="0"/>
              <a:t>History</a:t>
            </a:r>
          </a:p>
          <a:p>
            <a:pPr lvl="1">
              <a:lnSpc>
                <a:spcPct val="90000"/>
              </a:lnSpc>
            </a:pPr>
            <a:r>
              <a:rPr lang="en-GB" sz="2400" dirty="0"/>
              <a:t>Age, handedness, occupation, special skills</a:t>
            </a:r>
          </a:p>
          <a:p>
            <a:pPr lvl="1">
              <a:lnSpc>
                <a:spcPct val="90000"/>
              </a:lnSpc>
            </a:pPr>
            <a:r>
              <a:rPr lang="en-GB" sz="2400" dirty="0"/>
              <a:t>Cause of injury: arm </a:t>
            </a:r>
            <a:r>
              <a:rPr lang="en-GB" sz="2400" dirty="0" err="1"/>
              <a:t>hyperabductedvs</a:t>
            </a:r>
            <a:r>
              <a:rPr lang="en-GB" sz="2400" dirty="0"/>
              <a:t> neck laterally flexed</a:t>
            </a:r>
          </a:p>
          <a:p>
            <a:pPr lvl="1">
              <a:lnSpc>
                <a:spcPct val="90000"/>
              </a:lnSpc>
            </a:pPr>
            <a:r>
              <a:rPr lang="en-GB" sz="2400" dirty="0"/>
              <a:t>Immediate or delayed arm weakness</a:t>
            </a:r>
          </a:p>
          <a:p>
            <a:pPr lvl="1">
              <a:lnSpc>
                <a:spcPct val="90000"/>
              </a:lnSpc>
            </a:pPr>
            <a:r>
              <a:rPr lang="en-GB" sz="2400" dirty="0"/>
              <a:t>Concomitant injury</a:t>
            </a:r>
          </a:p>
          <a:p>
            <a:pPr lvl="1">
              <a:lnSpc>
                <a:spcPct val="90000"/>
              </a:lnSpc>
            </a:pPr>
            <a:r>
              <a:rPr lang="en-GB" sz="2400" dirty="0"/>
              <a:t>General health: PMH, DH, Smoker</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Adult Brachial Plexus Injury</a:t>
            </a:r>
            <a:endParaRPr lang="en-US" dirty="0"/>
          </a:p>
        </p:txBody>
      </p:sp>
      <p:sp>
        <p:nvSpPr>
          <p:cNvPr id="3" name="Content Placeholder 2"/>
          <p:cNvSpPr>
            <a:spLocks noGrp="1"/>
          </p:cNvSpPr>
          <p:nvPr>
            <p:ph idx="1"/>
          </p:nvPr>
        </p:nvSpPr>
        <p:spPr/>
        <p:txBody>
          <a:bodyPr/>
          <a:lstStyle/>
          <a:p>
            <a:pPr>
              <a:lnSpc>
                <a:spcPct val="80000"/>
              </a:lnSpc>
              <a:buFontTx/>
              <a:buNone/>
            </a:pPr>
            <a:r>
              <a:rPr lang="en-GB" sz="1800" dirty="0"/>
              <a:t>Examination (use pre-printed brachial plexus diagrams): determine level</a:t>
            </a:r>
          </a:p>
          <a:p>
            <a:pPr>
              <a:lnSpc>
                <a:spcPct val="80000"/>
              </a:lnSpc>
            </a:pPr>
            <a:r>
              <a:rPr lang="en-GB" sz="1800" dirty="0"/>
              <a:t>Look at face: does he have Horner’s? (=lower root lesion C8 T1)</a:t>
            </a:r>
          </a:p>
          <a:p>
            <a:pPr>
              <a:lnSpc>
                <a:spcPct val="80000"/>
              </a:lnSpc>
            </a:pPr>
            <a:r>
              <a:rPr lang="en-GB" sz="1800" dirty="0"/>
              <a:t>Undress upper torso</a:t>
            </a:r>
          </a:p>
          <a:p>
            <a:pPr>
              <a:lnSpc>
                <a:spcPct val="80000"/>
              </a:lnSpc>
            </a:pPr>
            <a:r>
              <a:rPr lang="en-GB" sz="1800" dirty="0"/>
              <a:t>Look from front at posture of arm, scars, muscle wasting, asymmetry/swelling</a:t>
            </a:r>
          </a:p>
          <a:p>
            <a:pPr>
              <a:lnSpc>
                <a:spcPct val="80000"/>
              </a:lnSpc>
            </a:pPr>
            <a:r>
              <a:rPr lang="en-GB" sz="1800" dirty="0"/>
              <a:t>Look at back again for scars, muscle wasting, asymmetry</a:t>
            </a:r>
          </a:p>
          <a:p>
            <a:pPr lvl="1">
              <a:lnSpc>
                <a:spcPct val="80000"/>
              </a:lnSpc>
            </a:pPr>
            <a:r>
              <a:rPr lang="en-GB" sz="1600" dirty="0"/>
              <a:t>Test sp. Accessory </a:t>
            </a:r>
            <a:r>
              <a:rPr lang="en-GB" sz="1600" dirty="0" err="1"/>
              <a:t>n</a:t>
            </a:r>
            <a:r>
              <a:rPr lang="en-GB" sz="1600" dirty="0"/>
              <a:t> (shrug shoulders)</a:t>
            </a:r>
          </a:p>
          <a:p>
            <a:pPr lvl="1">
              <a:lnSpc>
                <a:spcPct val="80000"/>
              </a:lnSpc>
            </a:pPr>
            <a:r>
              <a:rPr lang="en-GB" sz="1600" dirty="0" err="1"/>
              <a:t>Supraspinatus</a:t>
            </a:r>
            <a:r>
              <a:rPr lang="en-GB" sz="1600" dirty="0"/>
              <a:t> responsible for 1st 20</a:t>
            </a:r>
            <a:r>
              <a:rPr lang="en-GB" sz="1600" dirty="0">
                <a:sym typeface="Symbol" pitchFamily="-108" charset="2"/>
              </a:rPr>
              <a:t></a:t>
            </a:r>
            <a:r>
              <a:rPr lang="en-GB" sz="1600" dirty="0"/>
              <a:t> of shoulder abduction (resisted arm abduction)</a:t>
            </a:r>
          </a:p>
          <a:p>
            <a:pPr lvl="1">
              <a:lnSpc>
                <a:spcPct val="80000"/>
              </a:lnSpc>
            </a:pPr>
            <a:r>
              <a:rPr lang="en-GB" sz="1600" dirty="0"/>
              <a:t>Rhomboids (touch back of head)	 </a:t>
            </a:r>
          </a:p>
          <a:p>
            <a:pPr lvl="1">
              <a:lnSpc>
                <a:spcPct val="80000"/>
              </a:lnSpc>
            </a:pPr>
            <a:r>
              <a:rPr lang="en-GB" sz="1600" dirty="0"/>
              <a:t>Lat </a:t>
            </a:r>
            <a:r>
              <a:rPr lang="en-GB" sz="1600" dirty="0" err="1"/>
              <a:t>dorsi</a:t>
            </a:r>
            <a:r>
              <a:rPr lang="en-GB" sz="1600" dirty="0"/>
              <a:t> (press both hands into hips and cough)</a:t>
            </a:r>
          </a:p>
          <a:p>
            <a:pPr>
              <a:lnSpc>
                <a:spcPct val="80000"/>
              </a:lnSpc>
            </a:pPr>
            <a:r>
              <a:rPr lang="en-GB" sz="1800" dirty="0"/>
              <a:t>Look at </a:t>
            </a:r>
            <a:r>
              <a:rPr lang="en-GB" sz="1800" dirty="0" err="1"/>
              <a:t>vascularity</a:t>
            </a:r>
            <a:r>
              <a:rPr lang="en-GB" sz="1800" dirty="0"/>
              <a:t> of arm</a:t>
            </a:r>
          </a:p>
          <a:p>
            <a:pPr>
              <a:lnSpc>
                <a:spcPct val="80000"/>
              </a:lnSpc>
            </a:pPr>
            <a:r>
              <a:rPr lang="en-GB" sz="1800" dirty="0"/>
              <a:t>Check sensation both upper limbs (root levels)</a:t>
            </a:r>
          </a:p>
          <a:p>
            <a:pPr>
              <a:lnSpc>
                <a:spcPct val="80000"/>
              </a:lnSpc>
            </a:pPr>
            <a:r>
              <a:rPr lang="en-GB" sz="1800" dirty="0"/>
              <a:t>Check movement both upper limbs from shoulder to fingers (AROM + PROM)</a:t>
            </a:r>
          </a:p>
          <a:p>
            <a:pPr>
              <a:lnSpc>
                <a:spcPct val="80000"/>
              </a:lnSpc>
            </a:pPr>
            <a:r>
              <a:rPr lang="en-GB" sz="1800" dirty="0"/>
              <a:t>Reflexes</a:t>
            </a:r>
          </a:p>
          <a:p>
            <a:pPr>
              <a:lnSpc>
                <a:spcPct val="80000"/>
              </a:lnSpc>
            </a:pPr>
            <a:r>
              <a:rPr lang="en-GB" sz="1800" dirty="0"/>
              <a:t>Function of </a:t>
            </a:r>
            <a:r>
              <a:rPr lang="en-GB" sz="1800" dirty="0" err="1"/>
              <a:t>phrenic</a:t>
            </a:r>
            <a:r>
              <a:rPr lang="en-GB" sz="1800" dirty="0"/>
              <a:t> nerve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Neurological Examination</a:t>
            </a:r>
            <a:endParaRPr lang="en-US" dirty="0"/>
          </a:p>
        </p:txBody>
      </p:sp>
      <p:pic>
        <p:nvPicPr>
          <p:cNvPr id="4" name="Content Placeholder 3" descr="Screen Shot 2012-12-08 at 5.30.28 PM.png"/>
          <p:cNvPicPr>
            <a:picLocks noGrp="1" noChangeAspect="1"/>
          </p:cNvPicPr>
          <p:nvPr>
            <p:ph idx="1"/>
          </p:nvPr>
        </p:nvPicPr>
        <p:blipFill>
          <a:blip r:embed="rId2"/>
          <a:srcRect t="-2561" b="-2561"/>
          <a:stretch>
            <a:fillRect/>
          </a:stretch>
        </p:blipFill>
        <p:spPr>
          <a:xfrm>
            <a:off x="228600" y="1348758"/>
            <a:ext cx="8686800" cy="477740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Neurological Examination</a:t>
            </a:r>
            <a:endParaRPr lang="en-US" dirty="0"/>
          </a:p>
        </p:txBody>
      </p:sp>
      <p:pic>
        <p:nvPicPr>
          <p:cNvPr id="4" name="Content Placeholder 3" descr="Screen Shot 2012-12-08 at 5.31.17 PM.png"/>
          <p:cNvPicPr>
            <a:picLocks noGrp="1" noChangeAspect="1"/>
          </p:cNvPicPr>
          <p:nvPr>
            <p:ph idx="1"/>
          </p:nvPr>
        </p:nvPicPr>
        <p:blipFill>
          <a:blip r:embed="rId2"/>
          <a:srcRect t="-1240" b="-1240"/>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Contents</a:t>
            </a:r>
            <a:endParaRPr lang="en-US" dirty="0"/>
          </a:p>
        </p:txBody>
      </p:sp>
      <p:sp>
        <p:nvSpPr>
          <p:cNvPr id="3" name="Content Placeholder 2"/>
          <p:cNvSpPr>
            <a:spLocks noGrp="1"/>
          </p:cNvSpPr>
          <p:nvPr>
            <p:ph idx="1"/>
          </p:nvPr>
        </p:nvSpPr>
        <p:spPr/>
        <p:txBody>
          <a:bodyPr/>
          <a:lstStyle/>
          <a:p>
            <a:r>
              <a:rPr lang="en-US" dirty="0"/>
              <a:t>Anatomy of the Brachial Plexus</a:t>
            </a:r>
          </a:p>
          <a:p>
            <a:pPr>
              <a:buFontTx/>
              <a:buNone/>
            </a:pPr>
            <a:endParaRPr lang="en-US" dirty="0"/>
          </a:p>
          <a:p>
            <a:r>
              <a:rPr lang="en-US" dirty="0"/>
              <a:t>Mechanisms of Brachial Plexus Injury </a:t>
            </a:r>
          </a:p>
          <a:p>
            <a:pPr>
              <a:buFontTx/>
              <a:buNone/>
            </a:pPr>
            <a:r>
              <a:rPr lang="en-US" dirty="0"/>
              <a:t>	and Pathologies</a:t>
            </a:r>
          </a:p>
          <a:p>
            <a:pPr>
              <a:buFontTx/>
              <a:buNone/>
            </a:pPr>
            <a:endParaRPr lang="en-US" dirty="0"/>
          </a:p>
          <a:p>
            <a:r>
              <a:rPr lang="en-US" dirty="0"/>
              <a:t>Neurological Evaluation for the Brachial Plexus and Related Special Tests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b="1" dirty="0"/>
              <a:t>Examination</a:t>
            </a:r>
            <a:endParaRPr lang="en-US" dirty="0"/>
          </a:p>
        </p:txBody>
      </p:sp>
      <p:sp>
        <p:nvSpPr>
          <p:cNvPr id="3" name="Content Placeholder 2"/>
          <p:cNvSpPr>
            <a:spLocks noGrp="1"/>
          </p:cNvSpPr>
          <p:nvPr>
            <p:ph idx="1"/>
          </p:nvPr>
        </p:nvSpPr>
        <p:spPr>
          <a:xfrm>
            <a:off x="457200" y="2870200"/>
            <a:ext cx="8229600" cy="4525963"/>
          </a:xfrm>
        </p:spPr>
        <p:txBody>
          <a:bodyPr/>
          <a:lstStyle/>
          <a:p>
            <a:pPr>
              <a:lnSpc>
                <a:spcPct val="80000"/>
              </a:lnSpc>
            </a:pPr>
            <a:r>
              <a:rPr lang="en-GB" dirty="0"/>
              <a:t>LOOK, FEEL, MOVE (Talk as you are doing)</a:t>
            </a:r>
          </a:p>
          <a:p>
            <a:pPr>
              <a:lnSpc>
                <a:spcPct val="80000"/>
              </a:lnSpc>
            </a:pPr>
            <a:r>
              <a:rPr lang="en-GB" dirty="0"/>
              <a:t>Manage according to EMST/ATLS in acute setting. Abrasions to the head, helmet, or tip of the shoulder suggest </a:t>
            </a:r>
            <a:r>
              <a:rPr lang="en-GB" dirty="0" err="1"/>
              <a:t>supraclavicular</a:t>
            </a:r>
            <a:r>
              <a:rPr lang="en-GB" dirty="0"/>
              <a:t> injury.</a:t>
            </a:r>
          </a:p>
          <a:p>
            <a:pPr>
              <a:lnSpc>
                <a:spcPct val="80000"/>
              </a:lnSpc>
            </a:pPr>
            <a:r>
              <a:rPr lang="en-GB" dirty="0"/>
              <a:t>Look at the face: </a:t>
            </a:r>
            <a:r>
              <a:rPr lang="en-GB" dirty="0" err="1"/>
              <a:t>Ptosis</a:t>
            </a:r>
            <a:r>
              <a:rPr lang="en-GB" dirty="0"/>
              <a:t>, </a:t>
            </a:r>
            <a:r>
              <a:rPr lang="en-GB" dirty="0" err="1"/>
              <a:t>myosis</a:t>
            </a:r>
            <a:r>
              <a:rPr lang="en-GB" dirty="0"/>
              <a:t> and </a:t>
            </a:r>
            <a:r>
              <a:rPr lang="en-GB" dirty="0" err="1"/>
              <a:t>anhydrosis</a:t>
            </a:r>
            <a:r>
              <a:rPr lang="en-GB" dirty="0"/>
              <a:t> (Horner syndrome) suggest a complete lower plexus lesion</a:t>
            </a:r>
          </a:p>
          <a:p>
            <a:endParaRPr lang="en-US" dirty="0"/>
          </a:p>
        </p:txBody>
      </p:sp>
      <p:pic>
        <p:nvPicPr>
          <p:cNvPr id="4" name="Picture 13" descr="Horner_s_Syndrome_001_445x129"/>
          <p:cNvPicPr>
            <a:picLocks noChangeAspect="1" noChangeArrowheads="1"/>
          </p:cNvPicPr>
          <p:nvPr/>
        </p:nvPicPr>
        <p:blipFill>
          <a:blip r:embed="rId2"/>
          <a:srcRect/>
          <a:stretch>
            <a:fillRect/>
          </a:stretch>
        </p:blipFill>
        <p:spPr bwMode="auto">
          <a:xfrm>
            <a:off x="990600" y="838200"/>
            <a:ext cx="7010400" cy="2032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Examine the Back</a:t>
            </a:r>
            <a:endParaRPr lang="en-US" dirty="0"/>
          </a:p>
        </p:txBody>
      </p:sp>
      <p:pic>
        <p:nvPicPr>
          <p:cNvPr id="4" name="Picture 7" descr="wing02a">
            <a:hlinkClick r:id="" action="ppaction://noaction"/>
          </p:cNvPr>
          <p:cNvPicPr>
            <a:picLocks noChangeAspect="1" noChangeArrowheads="1"/>
          </p:cNvPicPr>
          <p:nvPr/>
        </p:nvPicPr>
        <p:blipFill>
          <a:blip r:embed="rId2"/>
          <a:srcRect/>
          <a:stretch>
            <a:fillRect/>
          </a:stretch>
        </p:blipFill>
        <p:spPr bwMode="auto">
          <a:xfrm>
            <a:off x="685800" y="1447800"/>
            <a:ext cx="3352800" cy="2349500"/>
          </a:xfrm>
          <a:prstGeom prst="rect">
            <a:avLst/>
          </a:prstGeom>
          <a:noFill/>
        </p:spPr>
      </p:pic>
      <p:pic>
        <p:nvPicPr>
          <p:cNvPr id="5" name="Picture 10" descr="trapezius_palsy"/>
          <p:cNvPicPr>
            <a:picLocks noChangeAspect="1" noChangeArrowheads="1"/>
          </p:cNvPicPr>
          <p:nvPr/>
        </p:nvPicPr>
        <p:blipFill>
          <a:blip r:embed="rId3"/>
          <a:srcRect/>
          <a:stretch>
            <a:fillRect/>
          </a:stretch>
        </p:blipFill>
        <p:spPr bwMode="auto">
          <a:xfrm>
            <a:off x="5257800" y="1295400"/>
            <a:ext cx="2971800" cy="2865437"/>
          </a:xfrm>
          <a:prstGeom prst="rect">
            <a:avLst/>
          </a:prstGeom>
          <a:noFill/>
        </p:spPr>
      </p:pic>
      <p:sp>
        <p:nvSpPr>
          <p:cNvPr id="6" name="Rectangle 5"/>
          <p:cNvSpPr/>
          <p:nvPr/>
        </p:nvSpPr>
        <p:spPr>
          <a:xfrm>
            <a:off x="685800" y="3976171"/>
            <a:ext cx="4173288" cy="369332"/>
          </a:xfrm>
          <a:prstGeom prst="rect">
            <a:avLst/>
          </a:prstGeom>
        </p:spPr>
        <p:txBody>
          <a:bodyPr wrap="none">
            <a:spAutoFit/>
          </a:bodyPr>
          <a:lstStyle/>
          <a:p>
            <a:r>
              <a:rPr lang="en-GB" b="0" dirty="0">
                <a:solidFill>
                  <a:srgbClr val="000000"/>
                </a:solidFill>
              </a:rPr>
              <a:t>Wall test for </a:t>
            </a:r>
            <a:r>
              <a:rPr lang="en-GB" b="0" dirty="0" err="1">
                <a:solidFill>
                  <a:srgbClr val="000000"/>
                </a:solidFill>
              </a:rPr>
              <a:t>serratus</a:t>
            </a:r>
            <a:r>
              <a:rPr lang="en-GB" b="0" dirty="0">
                <a:solidFill>
                  <a:srgbClr val="000000"/>
                </a:solidFill>
              </a:rPr>
              <a:t> ant (winging scapula)</a:t>
            </a:r>
            <a:endParaRPr lang="en-US" b="0" dirty="0">
              <a:solidFill>
                <a:srgbClr val="000000"/>
              </a:solidFill>
            </a:endParaRPr>
          </a:p>
        </p:txBody>
      </p:sp>
      <p:sp>
        <p:nvSpPr>
          <p:cNvPr id="7" name="Rectangle 6"/>
          <p:cNvSpPr/>
          <p:nvPr/>
        </p:nvSpPr>
        <p:spPr>
          <a:xfrm>
            <a:off x="4859088" y="4495800"/>
            <a:ext cx="3954290" cy="369332"/>
          </a:xfrm>
          <a:prstGeom prst="rect">
            <a:avLst/>
          </a:prstGeom>
        </p:spPr>
        <p:txBody>
          <a:bodyPr wrap="none">
            <a:spAutoFit/>
          </a:bodyPr>
          <a:lstStyle/>
          <a:p>
            <a:r>
              <a:rPr lang="en-GB" b="0" dirty="0">
                <a:solidFill>
                  <a:srgbClr val="000000"/>
                </a:solidFill>
              </a:rPr>
              <a:t>Note weak </a:t>
            </a:r>
            <a:r>
              <a:rPr lang="en-GB" b="0" dirty="0" err="1">
                <a:solidFill>
                  <a:srgbClr val="000000"/>
                </a:solidFill>
              </a:rPr>
              <a:t>trapezius</a:t>
            </a:r>
            <a:r>
              <a:rPr lang="en-GB" b="0" dirty="0">
                <a:solidFill>
                  <a:srgbClr val="000000"/>
                </a:solidFill>
              </a:rPr>
              <a:t> (asymmetric shrug)</a:t>
            </a:r>
            <a:endParaRPr lang="en-US" b="0"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Examine the Back</a:t>
            </a:r>
            <a:endParaRPr lang="en-US" dirty="0"/>
          </a:p>
        </p:txBody>
      </p:sp>
      <p:sp>
        <p:nvSpPr>
          <p:cNvPr id="8" name="Content Placeholder 7"/>
          <p:cNvSpPr>
            <a:spLocks noGrp="1"/>
          </p:cNvSpPr>
          <p:nvPr>
            <p:ph idx="1"/>
          </p:nvPr>
        </p:nvSpPr>
        <p:spPr/>
        <p:txBody>
          <a:bodyPr>
            <a:normAutofit lnSpcReduction="10000"/>
          </a:bodyPr>
          <a:lstStyle/>
          <a:p>
            <a:r>
              <a:rPr lang="en-GB" dirty="0"/>
              <a:t>Swelling about the shoulder can be dramatic. Diminished or absent pulses suggest vascular injury, and special consideration should be given to rupture of the </a:t>
            </a:r>
            <a:r>
              <a:rPr lang="en-GB" dirty="0" err="1"/>
              <a:t>subclavian</a:t>
            </a:r>
            <a:r>
              <a:rPr lang="en-GB" dirty="0"/>
              <a:t> vessels. Clavicle fractures are often palpable. Careful inspection and palpation of the axial skeleton may reveal concomitant injuries. Examine each cervical root individually for motor and sensory function as soon as circumstances allow.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GB" dirty="0"/>
              <a:t>Examine the Back</a:t>
            </a:r>
            <a:endParaRPr lang="en-US" dirty="0"/>
          </a:p>
        </p:txBody>
      </p:sp>
      <p:grpSp>
        <p:nvGrpSpPr>
          <p:cNvPr id="4" name="Group 13"/>
          <p:cNvGrpSpPr>
            <a:grpSpLocks noGrp="1"/>
          </p:cNvGrpSpPr>
          <p:nvPr/>
        </p:nvGrpSpPr>
        <p:grpSpPr bwMode="auto">
          <a:xfrm>
            <a:off x="0" y="0"/>
            <a:ext cx="9144000" cy="6248400"/>
            <a:chOff x="528" y="720"/>
            <a:chExt cx="4560" cy="2976"/>
          </a:xfrm>
        </p:grpSpPr>
        <p:pic>
          <p:nvPicPr>
            <p:cNvPr id="5" name="Picture 10" descr="art-nf480072"/>
            <p:cNvPicPr>
              <a:picLocks noChangeAspect="1" noChangeArrowheads="1"/>
            </p:cNvPicPr>
            <p:nvPr/>
          </p:nvPicPr>
          <p:blipFill>
            <a:blip r:embed="rId2"/>
            <a:srcRect/>
            <a:stretch>
              <a:fillRect/>
            </a:stretch>
          </p:blipFill>
          <p:spPr bwMode="auto">
            <a:xfrm>
              <a:off x="576" y="735"/>
              <a:ext cx="4464" cy="2946"/>
            </a:xfrm>
            <a:prstGeom prst="rect">
              <a:avLst/>
            </a:prstGeom>
            <a:noFill/>
          </p:spPr>
        </p:pic>
        <p:sp>
          <p:nvSpPr>
            <p:cNvPr id="6" name="Rectangle 11"/>
            <p:cNvSpPr>
              <a:spLocks noChangeArrowheads="1"/>
            </p:cNvSpPr>
            <p:nvPr/>
          </p:nvSpPr>
          <p:spPr bwMode="auto">
            <a:xfrm>
              <a:off x="528" y="3504"/>
              <a:ext cx="4512" cy="192"/>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7" name="Rectangle 12"/>
            <p:cNvSpPr>
              <a:spLocks noChangeArrowheads="1"/>
            </p:cNvSpPr>
            <p:nvPr/>
          </p:nvSpPr>
          <p:spPr bwMode="auto">
            <a:xfrm>
              <a:off x="576" y="720"/>
              <a:ext cx="4512" cy="192"/>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8" name="Rectangle 7"/>
          <p:cNvSpPr/>
          <p:nvPr/>
        </p:nvSpPr>
        <p:spPr>
          <a:xfrm>
            <a:off x="2590800" y="3276600"/>
            <a:ext cx="4572000" cy="1200329"/>
          </a:xfrm>
          <a:prstGeom prst="rect">
            <a:avLst/>
          </a:prstGeom>
        </p:spPr>
        <p:txBody>
          <a:bodyPr>
            <a:spAutoFit/>
          </a:bodyPr>
          <a:lstStyle/>
          <a:p>
            <a:pPr algn="ctr"/>
            <a:r>
              <a:rPr lang="en-US" b="0" dirty="0">
                <a:solidFill>
                  <a:schemeClr val="bg1"/>
                </a:solidFill>
              </a:rPr>
              <a:t>Photograph showing patient with left shoulder </a:t>
            </a:r>
            <a:r>
              <a:rPr lang="en-US" b="0" dirty="0" err="1">
                <a:solidFill>
                  <a:schemeClr val="bg1"/>
                </a:solidFill>
              </a:rPr>
              <a:t>subluxation</a:t>
            </a:r>
            <a:r>
              <a:rPr lang="en-US" b="0" dirty="0">
                <a:solidFill>
                  <a:schemeClr val="bg1"/>
                </a:solidFill>
              </a:rPr>
              <a:t> resulting from a flail arm caused by C5–T1 lesions. Note the left deltoid, supra-, and </a:t>
            </a:r>
            <a:r>
              <a:rPr lang="en-US" b="0" dirty="0" err="1">
                <a:solidFill>
                  <a:schemeClr val="bg1"/>
                </a:solidFill>
              </a:rPr>
              <a:t>infraspinatus</a:t>
            </a:r>
            <a:r>
              <a:rPr lang="en-US" b="0" dirty="0">
                <a:solidFill>
                  <a:schemeClr val="bg1"/>
                </a:solidFill>
              </a:rPr>
              <a:t> muscle atrophy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Examine the Back</a:t>
            </a:r>
            <a:endParaRPr lang="en-US" dirty="0"/>
          </a:p>
        </p:txBody>
      </p:sp>
      <p:sp>
        <p:nvSpPr>
          <p:cNvPr id="3" name="Content Placeholder 2"/>
          <p:cNvSpPr>
            <a:spLocks noGrp="1"/>
          </p:cNvSpPr>
          <p:nvPr>
            <p:ph idx="1"/>
          </p:nvPr>
        </p:nvSpPr>
        <p:spPr/>
        <p:txBody>
          <a:bodyPr/>
          <a:lstStyle/>
          <a:p>
            <a:endParaRPr lang="en-US" dirty="0"/>
          </a:p>
        </p:txBody>
      </p:sp>
      <p:pic>
        <p:nvPicPr>
          <p:cNvPr id="4" name="Picture 4" descr="Nice Latissimus Dorsi by mxtruck."/>
          <p:cNvPicPr>
            <a:picLocks noChangeAspect="1" noChangeArrowheads="1"/>
          </p:cNvPicPr>
          <p:nvPr/>
        </p:nvPicPr>
        <p:blipFill>
          <a:blip r:embed="rId2"/>
          <a:srcRect/>
          <a:stretch>
            <a:fillRect/>
          </a:stretch>
        </p:blipFill>
        <p:spPr bwMode="auto">
          <a:xfrm>
            <a:off x="838200" y="1417638"/>
            <a:ext cx="3571875" cy="4762500"/>
          </a:xfrm>
          <a:prstGeom prst="rect">
            <a:avLst/>
          </a:prstGeom>
          <a:noFill/>
        </p:spPr>
      </p:pic>
      <p:sp>
        <p:nvSpPr>
          <p:cNvPr id="5" name="Rectangle 4"/>
          <p:cNvSpPr/>
          <p:nvPr/>
        </p:nvSpPr>
        <p:spPr>
          <a:xfrm>
            <a:off x="5029200" y="2743200"/>
            <a:ext cx="2895600" cy="369332"/>
          </a:xfrm>
          <a:prstGeom prst="rect">
            <a:avLst/>
          </a:prstGeom>
        </p:spPr>
        <p:txBody>
          <a:bodyPr wrap="square">
            <a:spAutoFit/>
          </a:bodyPr>
          <a:lstStyle/>
          <a:p>
            <a:pPr algn="ctr"/>
            <a:r>
              <a:rPr lang="en-GB" b="0" dirty="0">
                <a:solidFill>
                  <a:srgbClr val="000000"/>
                </a:solidFill>
              </a:rPr>
              <a:t>Is lat </a:t>
            </a:r>
            <a:r>
              <a:rPr lang="en-GB" b="0" dirty="0" err="1">
                <a:solidFill>
                  <a:srgbClr val="000000"/>
                </a:solidFill>
              </a:rPr>
              <a:t>dorsi</a:t>
            </a:r>
            <a:r>
              <a:rPr lang="en-GB" b="0" dirty="0">
                <a:solidFill>
                  <a:srgbClr val="000000"/>
                </a:solidFill>
              </a:rPr>
              <a:t> present?</a:t>
            </a:r>
            <a:endParaRPr lang="en-US" b="0" dirty="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Examine Front</a:t>
            </a:r>
            <a:endParaRPr lang="en-US" dirty="0"/>
          </a:p>
        </p:txBody>
      </p:sp>
      <p:grpSp>
        <p:nvGrpSpPr>
          <p:cNvPr id="4" name="Group 16"/>
          <p:cNvGrpSpPr>
            <a:grpSpLocks noGrp="1"/>
          </p:cNvGrpSpPr>
          <p:nvPr/>
        </p:nvGrpSpPr>
        <p:grpSpPr bwMode="auto">
          <a:xfrm>
            <a:off x="457200" y="1600200"/>
            <a:ext cx="8229600" cy="4525963"/>
            <a:chOff x="768" y="768"/>
            <a:chExt cx="4080" cy="3264"/>
          </a:xfrm>
        </p:grpSpPr>
        <p:pic>
          <p:nvPicPr>
            <p:cNvPr id="5" name="Picture 9" descr="art-nf480072"/>
            <p:cNvPicPr>
              <a:picLocks noChangeAspect="1" noChangeArrowheads="1"/>
            </p:cNvPicPr>
            <p:nvPr/>
          </p:nvPicPr>
          <p:blipFill>
            <a:blip r:embed="rId2"/>
            <a:srcRect/>
            <a:stretch>
              <a:fillRect/>
            </a:stretch>
          </p:blipFill>
          <p:spPr bwMode="auto">
            <a:xfrm>
              <a:off x="864" y="776"/>
              <a:ext cx="3888" cy="3256"/>
            </a:xfrm>
            <a:prstGeom prst="rect">
              <a:avLst/>
            </a:prstGeom>
            <a:noFill/>
          </p:spPr>
        </p:pic>
        <p:sp>
          <p:nvSpPr>
            <p:cNvPr id="6" name="Rectangle 10"/>
            <p:cNvSpPr>
              <a:spLocks noChangeArrowheads="1"/>
            </p:cNvSpPr>
            <p:nvPr/>
          </p:nvSpPr>
          <p:spPr bwMode="auto">
            <a:xfrm>
              <a:off x="864" y="768"/>
              <a:ext cx="3984" cy="192"/>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7" name="Rectangle 15"/>
            <p:cNvSpPr>
              <a:spLocks noChangeArrowheads="1"/>
            </p:cNvSpPr>
            <p:nvPr/>
          </p:nvSpPr>
          <p:spPr bwMode="auto">
            <a:xfrm>
              <a:off x="768" y="3840"/>
              <a:ext cx="3984" cy="192"/>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8" name="Rectangle 7"/>
          <p:cNvSpPr/>
          <p:nvPr/>
        </p:nvSpPr>
        <p:spPr>
          <a:xfrm>
            <a:off x="1981200" y="4724401"/>
            <a:ext cx="5334000" cy="646331"/>
          </a:xfrm>
          <a:prstGeom prst="rect">
            <a:avLst/>
          </a:prstGeom>
        </p:spPr>
        <p:txBody>
          <a:bodyPr wrap="square">
            <a:spAutoFit/>
          </a:bodyPr>
          <a:lstStyle/>
          <a:p>
            <a:pPr algn="ctr"/>
            <a:r>
              <a:rPr lang="en-US" b="0" dirty="0">
                <a:solidFill>
                  <a:schemeClr val="bg1"/>
                </a:solidFill>
              </a:rPr>
              <a:t>Notice </a:t>
            </a:r>
            <a:r>
              <a:rPr lang="en-US" b="0" dirty="0" err="1">
                <a:solidFill>
                  <a:schemeClr val="bg1"/>
                </a:solidFill>
              </a:rPr>
              <a:t>clavicular</a:t>
            </a:r>
            <a:r>
              <a:rPr lang="en-US" b="0" dirty="0">
                <a:solidFill>
                  <a:schemeClr val="bg1"/>
                </a:solidFill>
              </a:rPr>
              <a:t> scar, posture, wasting of Deltoid and biceps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Examine Front</a:t>
            </a:r>
            <a:endParaRPr lang="en-US" dirty="0"/>
          </a:p>
        </p:txBody>
      </p:sp>
      <p:sp>
        <p:nvSpPr>
          <p:cNvPr id="4" name="Content Placeholder 3"/>
          <p:cNvSpPr>
            <a:spLocks noGrp="1"/>
          </p:cNvSpPr>
          <p:nvPr>
            <p:ph sz="half" idx="1"/>
          </p:nvPr>
        </p:nvSpPr>
        <p:spPr/>
        <p:txBody>
          <a:bodyPr/>
          <a:lstStyle/>
          <a:p>
            <a:endParaRPr lang="en-US" dirty="0"/>
          </a:p>
        </p:txBody>
      </p:sp>
      <p:sp>
        <p:nvSpPr>
          <p:cNvPr id="5" name="Content Placeholder 4"/>
          <p:cNvSpPr>
            <a:spLocks noGrp="1"/>
          </p:cNvSpPr>
          <p:nvPr>
            <p:ph sz="half" idx="2"/>
          </p:nvPr>
        </p:nvSpPr>
        <p:spPr/>
        <p:txBody>
          <a:bodyPr/>
          <a:lstStyle/>
          <a:p>
            <a:pPr algn="ctr"/>
            <a:r>
              <a:rPr lang="en-US" b="0" dirty="0">
                <a:solidFill>
                  <a:srgbClr val="000000"/>
                </a:solidFill>
              </a:rPr>
              <a:t>If you see a flap mention it and look for the donor site!</a:t>
            </a:r>
          </a:p>
          <a:p>
            <a:endParaRPr lang="en-US" dirty="0"/>
          </a:p>
        </p:txBody>
      </p:sp>
      <p:pic>
        <p:nvPicPr>
          <p:cNvPr id="6" name="Picture 8"/>
          <p:cNvPicPr>
            <a:picLocks noChangeAspect="1" noChangeArrowheads="1"/>
          </p:cNvPicPr>
          <p:nvPr/>
        </p:nvPicPr>
        <p:blipFill>
          <a:blip r:embed="rId2"/>
          <a:srcRect/>
          <a:stretch>
            <a:fillRect/>
          </a:stretch>
        </p:blipFill>
        <p:spPr bwMode="auto">
          <a:xfrm rot="5400000">
            <a:off x="-230188" y="1830388"/>
            <a:ext cx="5334000" cy="395922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Examine the Neck</a:t>
            </a:r>
            <a:endParaRPr lang="en-US" dirty="0"/>
          </a:p>
        </p:txBody>
      </p:sp>
      <p:pic>
        <p:nvPicPr>
          <p:cNvPr id="6" name="Picture 3" descr="spurlings"/>
          <p:cNvPicPr>
            <a:picLocks noGrp="1" noChangeAspect="1" noChangeArrowheads="1"/>
          </p:cNvPicPr>
          <p:nvPr>
            <p:ph idx="1"/>
          </p:nvPr>
        </p:nvPicPr>
        <p:blipFill>
          <a:blip r:embed="rId2"/>
          <a:srcRect l="-10740" r="-10740"/>
          <a:stretch>
            <a:fillRect/>
          </a:stretch>
        </p:blipFill>
        <p:spPr bwMode="auto">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Special Tests </a:t>
            </a:r>
          </a:p>
        </p:txBody>
      </p:sp>
      <p:sp>
        <p:nvSpPr>
          <p:cNvPr id="4" name="Content Placeholder 3"/>
          <p:cNvSpPr>
            <a:spLocks noGrp="1"/>
          </p:cNvSpPr>
          <p:nvPr>
            <p:ph sz="half" idx="1"/>
          </p:nvPr>
        </p:nvSpPr>
        <p:spPr/>
        <p:txBody>
          <a:bodyPr>
            <a:normAutofit lnSpcReduction="10000"/>
          </a:bodyPr>
          <a:lstStyle/>
          <a:p>
            <a:pPr>
              <a:lnSpc>
                <a:spcPct val="90000"/>
              </a:lnSpc>
              <a:buFontTx/>
              <a:buNone/>
            </a:pPr>
            <a:r>
              <a:rPr lang="en-US" dirty="0"/>
              <a:t>Brachial Plexus</a:t>
            </a:r>
          </a:p>
          <a:p>
            <a:pPr>
              <a:lnSpc>
                <a:spcPct val="90000"/>
              </a:lnSpc>
            </a:pPr>
            <a:r>
              <a:rPr lang="en-US" dirty="0">
                <a:solidFill>
                  <a:schemeClr val="accent1"/>
                </a:solidFill>
              </a:rPr>
              <a:t>Cervical Compression Test</a:t>
            </a:r>
          </a:p>
          <a:p>
            <a:pPr>
              <a:lnSpc>
                <a:spcPct val="90000"/>
              </a:lnSpc>
              <a:buFontTx/>
              <a:buNone/>
            </a:pPr>
            <a:endParaRPr lang="en-US" dirty="0">
              <a:solidFill>
                <a:schemeClr val="accent1"/>
              </a:solidFill>
            </a:endParaRPr>
          </a:p>
          <a:p>
            <a:pPr>
              <a:lnSpc>
                <a:spcPct val="90000"/>
              </a:lnSpc>
            </a:pPr>
            <a:r>
              <a:rPr lang="en-US" dirty="0">
                <a:solidFill>
                  <a:schemeClr val="accent1"/>
                </a:solidFill>
              </a:rPr>
              <a:t>Cervical Distraction Test</a:t>
            </a:r>
          </a:p>
          <a:p>
            <a:pPr>
              <a:lnSpc>
                <a:spcPct val="90000"/>
              </a:lnSpc>
              <a:buFontTx/>
              <a:buNone/>
            </a:pPr>
            <a:endParaRPr lang="en-US" dirty="0">
              <a:solidFill>
                <a:schemeClr val="accent1"/>
              </a:solidFill>
            </a:endParaRPr>
          </a:p>
          <a:p>
            <a:pPr>
              <a:lnSpc>
                <a:spcPct val="90000"/>
              </a:lnSpc>
            </a:pPr>
            <a:r>
              <a:rPr lang="en-US" dirty="0" err="1">
                <a:solidFill>
                  <a:schemeClr val="accent1"/>
                </a:solidFill>
              </a:rPr>
              <a:t>Spurling’s</a:t>
            </a:r>
            <a:r>
              <a:rPr lang="en-US" dirty="0">
                <a:solidFill>
                  <a:schemeClr val="accent1"/>
                </a:solidFill>
              </a:rPr>
              <a:t> Test</a:t>
            </a:r>
          </a:p>
          <a:p>
            <a:pPr>
              <a:lnSpc>
                <a:spcPct val="90000"/>
              </a:lnSpc>
              <a:buFontTx/>
              <a:buNone/>
            </a:pPr>
            <a:endParaRPr lang="en-US" dirty="0">
              <a:solidFill>
                <a:schemeClr val="accent1"/>
              </a:solidFill>
            </a:endParaRPr>
          </a:p>
          <a:p>
            <a:pPr>
              <a:lnSpc>
                <a:spcPct val="90000"/>
              </a:lnSpc>
            </a:pPr>
            <a:r>
              <a:rPr lang="en-US" dirty="0">
                <a:solidFill>
                  <a:schemeClr val="accent1"/>
                </a:solidFill>
              </a:rPr>
              <a:t>Brachial Plexus Traction Test</a:t>
            </a:r>
            <a:endParaRPr lang="en-US" dirty="0"/>
          </a:p>
        </p:txBody>
      </p:sp>
      <p:sp>
        <p:nvSpPr>
          <p:cNvPr id="5" name="Content Placeholder 4"/>
          <p:cNvSpPr>
            <a:spLocks noGrp="1"/>
          </p:cNvSpPr>
          <p:nvPr>
            <p:ph sz="half" idx="2"/>
          </p:nvPr>
        </p:nvSpPr>
        <p:spPr/>
        <p:txBody>
          <a:bodyPr>
            <a:normAutofit lnSpcReduction="10000"/>
          </a:bodyPr>
          <a:lstStyle/>
          <a:p>
            <a:pPr>
              <a:buFontTx/>
              <a:buNone/>
            </a:pPr>
            <a:r>
              <a:rPr lang="en-US" dirty="0"/>
              <a:t>Thoracic Outlet Syndrome</a:t>
            </a:r>
          </a:p>
          <a:p>
            <a:pPr>
              <a:buSzPct val="120000"/>
            </a:pPr>
            <a:r>
              <a:rPr lang="en-US" dirty="0" err="1">
                <a:solidFill>
                  <a:schemeClr val="accent1"/>
                </a:solidFill>
              </a:rPr>
              <a:t>Adson’s</a:t>
            </a:r>
            <a:r>
              <a:rPr lang="en-US" dirty="0">
                <a:solidFill>
                  <a:schemeClr val="accent1"/>
                </a:solidFill>
              </a:rPr>
              <a:t> Test</a:t>
            </a:r>
          </a:p>
          <a:p>
            <a:pPr>
              <a:buSzPct val="120000"/>
              <a:buFontTx/>
              <a:buNone/>
            </a:pPr>
            <a:endParaRPr lang="en-US" dirty="0">
              <a:solidFill>
                <a:schemeClr val="accent1"/>
              </a:solidFill>
            </a:endParaRPr>
          </a:p>
          <a:p>
            <a:pPr>
              <a:buSzPct val="120000"/>
            </a:pPr>
            <a:r>
              <a:rPr lang="en-US" dirty="0">
                <a:solidFill>
                  <a:schemeClr val="accent1"/>
                </a:solidFill>
              </a:rPr>
              <a:t>Allen’s Test </a:t>
            </a:r>
          </a:p>
          <a:p>
            <a:pPr>
              <a:buSzPct val="120000"/>
              <a:buFontTx/>
              <a:buNone/>
            </a:pPr>
            <a:endParaRPr lang="en-US" dirty="0">
              <a:solidFill>
                <a:schemeClr val="accent1"/>
              </a:solidFill>
            </a:endParaRPr>
          </a:p>
          <a:p>
            <a:pPr>
              <a:buSzPct val="120000"/>
            </a:pPr>
            <a:r>
              <a:rPr lang="en-US" dirty="0">
                <a:solidFill>
                  <a:schemeClr val="accent1"/>
                </a:solidFill>
              </a:rPr>
              <a:t>Military Brace Position</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Peripheral Nerve Tests</a:t>
            </a:r>
          </a:p>
        </p:txBody>
      </p:sp>
      <p:sp>
        <p:nvSpPr>
          <p:cNvPr id="3" name="Content Placeholder 2"/>
          <p:cNvSpPr>
            <a:spLocks noGrp="1"/>
          </p:cNvSpPr>
          <p:nvPr>
            <p:ph sz="half" idx="1"/>
          </p:nvPr>
        </p:nvSpPr>
        <p:spPr/>
        <p:txBody>
          <a:bodyPr>
            <a:normAutofit fontScale="85000" lnSpcReduction="10000"/>
          </a:bodyPr>
          <a:lstStyle/>
          <a:p>
            <a:pPr>
              <a:lnSpc>
                <a:spcPct val="90000"/>
              </a:lnSpc>
              <a:buFontTx/>
              <a:buNone/>
            </a:pPr>
            <a:r>
              <a:rPr lang="en-US" dirty="0" err="1"/>
              <a:t>Axillary</a:t>
            </a:r>
            <a:r>
              <a:rPr lang="en-US" dirty="0"/>
              <a:t> N.</a:t>
            </a:r>
          </a:p>
          <a:p>
            <a:pPr>
              <a:lnSpc>
                <a:spcPct val="90000"/>
              </a:lnSpc>
            </a:pPr>
            <a:r>
              <a:rPr lang="en-US" dirty="0">
                <a:solidFill>
                  <a:schemeClr val="accent1"/>
                </a:solidFill>
              </a:rPr>
              <a:t>Sensory – Lateral arm</a:t>
            </a:r>
            <a:endParaRPr lang="en-US" dirty="0"/>
          </a:p>
          <a:p>
            <a:pPr>
              <a:lnSpc>
                <a:spcPct val="90000"/>
              </a:lnSpc>
            </a:pPr>
            <a:r>
              <a:rPr lang="en-US" dirty="0">
                <a:solidFill>
                  <a:schemeClr val="accent1"/>
                </a:solidFill>
              </a:rPr>
              <a:t>Motor – Shoulder abduction</a:t>
            </a:r>
          </a:p>
          <a:p>
            <a:pPr>
              <a:lnSpc>
                <a:spcPct val="90000"/>
              </a:lnSpc>
              <a:buFontTx/>
              <a:buNone/>
            </a:pPr>
            <a:r>
              <a:rPr lang="en-US" dirty="0" err="1"/>
              <a:t>Musculocutaneous</a:t>
            </a:r>
            <a:r>
              <a:rPr lang="en-US" dirty="0"/>
              <a:t> N.</a:t>
            </a:r>
          </a:p>
          <a:p>
            <a:pPr>
              <a:lnSpc>
                <a:spcPct val="90000"/>
              </a:lnSpc>
            </a:pPr>
            <a:r>
              <a:rPr lang="en-US" dirty="0">
                <a:solidFill>
                  <a:schemeClr val="accent1"/>
                </a:solidFill>
              </a:rPr>
              <a:t>Sensory – Anterior arm</a:t>
            </a:r>
          </a:p>
          <a:p>
            <a:pPr>
              <a:lnSpc>
                <a:spcPct val="90000"/>
              </a:lnSpc>
            </a:pPr>
            <a:r>
              <a:rPr lang="en-US" dirty="0">
                <a:solidFill>
                  <a:schemeClr val="accent1"/>
                </a:solidFill>
              </a:rPr>
              <a:t>Motor – Elbow flexion</a:t>
            </a:r>
          </a:p>
          <a:p>
            <a:endParaRPr lang="en-US" dirty="0"/>
          </a:p>
        </p:txBody>
      </p:sp>
      <p:sp>
        <p:nvSpPr>
          <p:cNvPr id="4" name="Content Placeholder 3"/>
          <p:cNvSpPr>
            <a:spLocks noGrp="1"/>
          </p:cNvSpPr>
          <p:nvPr>
            <p:ph sz="half" idx="2"/>
          </p:nvPr>
        </p:nvSpPr>
        <p:spPr/>
        <p:txBody>
          <a:bodyPr>
            <a:normAutofit fontScale="85000" lnSpcReduction="10000"/>
          </a:bodyPr>
          <a:lstStyle/>
          <a:p>
            <a:pPr>
              <a:lnSpc>
                <a:spcPct val="90000"/>
              </a:lnSpc>
              <a:buFontTx/>
              <a:buNone/>
            </a:pPr>
            <a:r>
              <a:rPr lang="en-US" dirty="0"/>
              <a:t>Radial N.</a:t>
            </a:r>
          </a:p>
          <a:p>
            <a:pPr>
              <a:lnSpc>
                <a:spcPct val="90000"/>
              </a:lnSpc>
            </a:pPr>
            <a:r>
              <a:rPr lang="en-US" dirty="0">
                <a:solidFill>
                  <a:schemeClr val="accent1"/>
                </a:solidFill>
              </a:rPr>
              <a:t>Sensory – 1</a:t>
            </a:r>
            <a:r>
              <a:rPr lang="en-US" baseline="30000" dirty="0">
                <a:solidFill>
                  <a:schemeClr val="accent1"/>
                </a:solidFill>
              </a:rPr>
              <a:t>st</a:t>
            </a:r>
            <a:r>
              <a:rPr lang="en-US" dirty="0">
                <a:solidFill>
                  <a:schemeClr val="accent1"/>
                </a:solidFill>
              </a:rPr>
              <a:t> Dorsal web space</a:t>
            </a:r>
          </a:p>
          <a:p>
            <a:pPr>
              <a:lnSpc>
                <a:spcPct val="90000"/>
              </a:lnSpc>
            </a:pPr>
            <a:r>
              <a:rPr lang="en-US" dirty="0">
                <a:solidFill>
                  <a:schemeClr val="accent1"/>
                </a:solidFill>
              </a:rPr>
              <a:t>Motor – Wrist extension and thumb extension</a:t>
            </a:r>
          </a:p>
          <a:p>
            <a:pPr>
              <a:lnSpc>
                <a:spcPct val="90000"/>
              </a:lnSpc>
              <a:buFontTx/>
              <a:buNone/>
            </a:pPr>
            <a:r>
              <a:rPr lang="en-US" dirty="0"/>
              <a:t>Median N.</a:t>
            </a:r>
            <a:endParaRPr lang="en-US" dirty="0">
              <a:solidFill>
                <a:schemeClr val="accent1"/>
              </a:solidFill>
            </a:endParaRPr>
          </a:p>
          <a:p>
            <a:pPr>
              <a:lnSpc>
                <a:spcPct val="90000"/>
              </a:lnSpc>
            </a:pPr>
            <a:r>
              <a:rPr lang="en-US" dirty="0">
                <a:solidFill>
                  <a:schemeClr val="accent1"/>
                </a:solidFill>
              </a:rPr>
              <a:t>Sensory – Pad of Index finger</a:t>
            </a:r>
          </a:p>
          <a:p>
            <a:pPr>
              <a:lnSpc>
                <a:spcPct val="90000"/>
              </a:lnSpc>
            </a:pPr>
            <a:r>
              <a:rPr lang="en-US" dirty="0">
                <a:solidFill>
                  <a:schemeClr val="accent1"/>
                </a:solidFill>
              </a:rPr>
              <a:t>Motor – Thumb pinch and abduction</a:t>
            </a:r>
          </a:p>
          <a:p>
            <a:pPr>
              <a:lnSpc>
                <a:spcPct val="90000"/>
              </a:lnSpc>
              <a:buFontTx/>
              <a:buNone/>
            </a:pPr>
            <a:r>
              <a:rPr lang="en-US" dirty="0" err="1"/>
              <a:t>Ulnar</a:t>
            </a:r>
            <a:r>
              <a:rPr lang="en-US" dirty="0"/>
              <a:t> N.</a:t>
            </a:r>
          </a:p>
          <a:p>
            <a:pPr>
              <a:lnSpc>
                <a:spcPct val="90000"/>
              </a:lnSpc>
            </a:pPr>
            <a:r>
              <a:rPr lang="en-US" dirty="0">
                <a:solidFill>
                  <a:schemeClr val="accent1"/>
                </a:solidFill>
              </a:rPr>
              <a:t>Sensory – Pad of little finger</a:t>
            </a:r>
          </a:p>
          <a:p>
            <a:pPr>
              <a:lnSpc>
                <a:spcPct val="90000"/>
              </a:lnSpc>
            </a:pPr>
            <a:r>
              <a:rPr lang="en-US" dirty="0">
                <a:solidFill>
                  <a:schemeClr val="accent1"/>
                </a:solidFill>
              </a:rPr>
              <a:t>Motor – Finger abduction</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6" descr="arm15"/>
          <p:cNvPicPr>
            <a:picLocks noChangeAspect="1" noChangeArrowheads="1"/>
          </p:cNvPicPr>
          <p:nvPr/>
        </p:nvPicPr>
        <p:blipFill>
          <a:blip r:embed="rId2"/>
          <a:srcRect/>
          <a:stretch>
            <a:fillRect/>
          </a:stretch>
        </p:blipFill>
        <p:spPr bwMode="auto">
          <a:xfrm>
            <a:off x="457200" y="513575"/>
            <a:ext cx="8077200" cy="5612588"/>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Reflex Tests</a:t>
            </a:r>
          </a:p>
        </p:txBody>
      </p:sp>
      <p:sp>
        <p:nvSpPr>
          <p:cNvPr id="5" name="Content Placeholder 4"/>
          <p:cNvSpPr>
            <a:spLocks noGrp="1"/>
          </p:cNvSpPr>
          <p:nvPr>
            <p:ph idx="1"/>
          </p:nvPr>
        </p:nvSpPr>
        <p:spPr/>
        <p:txBody>
          <a:bodyPr>
            <a:normAutofit fontScale="92500" lnSpcReduction="10000"/>
          </a:bodyPr>
          <a:lstStyle/>
          <a:p>
            <a:pPr>
              <a:lnSpc>
                <a:spcPct val="90000"/>
              </a:lnSpc>
            </a:pPr>
            <a:r>
              <a:rPr lang="en-US" dirty="0"/>
              <a:t>C5 – Biceps </a:t>
            </a:r>
            <a:r>
              <a:rPr lang="en-US" dirty="0" err="1"/>
              <a:t>brachii</a:t>
            </a:r>
            <a:r>
              <a:rPr lang="en-US" dirty="0"/>
              <a:t> reflex (anterior arm near </a:t>
            </a:r>
            <a:r>
              <a:rPr lang="en-US" dirty="0" err="1"/>
              <a:t>antecubitalfossa</a:t>
            </a:r>
            <a:r>
              <a:rPr lang="en-US" dirty="0"/>
              <a:t>)</a:t>
            </a:r>
          </a:p>
          <a:p>
            <a:pPr>
              <a:lnSpc>
                <a:spcPct val="90000"/>
              </a:lnSpc>
              <a:buFontTx/>
              <a:buNone/>
            </a:pPr>
            <a:endParaRPr lang="en-US" dirty="0"/>
          </a:p>
          <a:p>
            <a:pPr>
              <a:lnSpc>
                <a:spcPct val="90000"/>
              </a:lnSpc>
            </a:pPr>
            <a:r>
              <a:rPr lang="en-US" dirty="0"/>
              <a:t>C6 – </a:t>
            </a:r>
            <a:r>
              <a:rPr lang="en-US" dirty="0" err="1"/>
              <a:t>Brachioradialis</a:t>
            </a:r>
            <a:r>
              <a:rPr lang="en-US" dirty="0"/>
              <a:t> reflex (lateral aspect of forearm)</a:t>
            </a:r>
          </a:p>
          <a:p>
            <a:pPr>
              <a:lnSpc>
                <a:spcPct val="90000"/>
              </a:lnSpc>
              <a:buFontTx/>
              <a:buNone/>
            </a:pPr>
            <a:endParaRPr lang="en-US" dirty="0"/>
          </a:p>
          <a:p>
            <a:pPr>
              <a:lnSpc>
                <a:spcPct val="90000"/>
              </a:lnSpc>
            </a:pPr>
            <a:r>
              <a:rPr lang="en-US" dirty="0"/>
              <a:t>C7 – Triceps </a:t>
            </a:r>
            <a:r>
              <a:rPr lang="en-US" dirty="0" err="1"/>
              <a:t>brachii</a:t>
            </a:r>
            <a:r>
              <a:rPr lang="en-US" dirty="0"/>
              <a:t> reflex (at insertion of </a:t>
            </a:r>
            <a:r>
              <a:rPr lang="en-US" dirty="0" err="1"/>
              <a:t>tricepbrachii</a:t>
            </a:r>
            <a:r>
              <a:rPr lang="en-US" dirty="0"/>
              <a:t>)</a:t>
            </a:r>
          </a:p>
          <a:p>
            <a:pPr>
              <a:lnSpc>
                <a:spcPct val="90000"/>
              </a:lnSpc>
              <a:buFontTx/>
              <a:buNone/>
            </a:pPr>
            <a:endParaRPr lang="en-US" dirty="0"/>
          </a:p>
          <a:p>
            <a:pPr>
              <a:lnSpc>
                <a:spcPct val="90000"/>
              </a:lnSpc>
            </a:pPr>
            <a:r>
              <a:rPr lang="en-US" dirty="0"/>
              <a:t>C8 and T1 do not have reflex tests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Investigations</a:t>
            </a:r>
            <a:endParaRPr lang="en-US" dirty="0"/>
          </a:p>
        </p:txBody>
      </p:sp>
      <p:sp>
        <p:nvSpPr>
          <p:cNvPr id="3" name="Content Placeholder 2"/>
          <p:cNvSpPr>
            <a:spLocks noGrp="1"/>
          </p:cNvSpPr>
          <p:nvPr>
            <p:ph idx="1"/>
          </p:nvPr>
        </p:nvSpPr>
        <p:spPr/>
        <p:txBody>
          <a:bodyPr/>
          <a:lstStyle/>
          <a:p>
            <a:endParaRPr lang="en-US"/>
          </a:p>
        </p:txBody>
      </p:sp>
      <p:pic>
        <p:nvPicPr>
          <p:cNvPr id="4" name="Picture 5" descr="clavicle fracture"/>
          <p:cNvPicPr>
            <a:picLocks noChangeAspect="1" noChangeArrowheads="1"/>
          </p:cNvPicPr>
          <p:nvPr/>
        </p:nvPicPr>
        <p:blipFill>
          <a:blip r:embed="rId2"/>
          <a:srcRect/>
          <a:stretch>
            <a:fillRect/>
          </a:stretch>
        </p:blipFill>
        <p:spPr bwMode="auto">
          <a:xfrm>
            <a:off x="609600" y="1219201"/>
            <a:ext cx="6195475" cy="4648200"/>
          </a:xfrm>
          <a:prstGeom prst="rect">
            <a:avLst/>
          </a:prstGeom>
          <a:noFill/>
          <a:ln w="9525">
            <a:noFill/>
            <a:miter lim="800000"/>
            <a:headEnd/>
            <a:tailEnd/>
          </a:ln>
          <a:effectLst/>
        </p:spPr>
      </p:pic>
      <p:sp>
        <p:nvSpPr>
          <p:cNvPr id="5" name="Rectangle 4"/>
          <p:cNvSpPr/>
          <p:nvPr/>
        </p:nvSpPr>
        <p:spPr>
          <a:xfrm>
            <a:off x="1219200" y="5867401"/>
            <a:ext cx="6629400" cy="544765"/>
          </a:xfrm>
          <a:prstGeom prst="rect">
            <a:avLst/>
          </a:prstGeom>
        </p:spPr>
        <p:txBody>
          <a:bodyPr wrap="square">
            <a:spAutoFit/>
          </a:bodyPr>
          <a:lstStyle/>
          <a:p>
            <a:pPr algn="ctr">
              <a:lnSpc>
                <a:spcPct val="80000"/>
              </a:lnSpc>
              <a:buFontTx/>
              <a:buNone/>
            </a:pPr>
            <a:r>
              <a:rPr lang="en-GB" dirty="0"/>
              <a:t>Imaging: </a:t>
            </a:r>
            <a:r>
              <a:rPr lang="en-GB" dirty="0" err="1"/>
              <a:t>Xray</a:t>
            </a:r>
            <a:r>
              <a:rPr lang="en-GB" dirty="0"/>
              <a:t>: AP chest (look for teeth and fractures ), AP + lat views shoulder, C-Spine (AP, lat, </a:t>
            </a:r>
            <a:r>
              <a:rPr lang="en-GB" dirty="0" err="1"/>
              <a:t>odontoid</a:t>
            </a:r>
            <a:r>
              <a:rPr lang="en-GB" dirty="0"/>
              <a:t> peg), Fine-cut CT, MRI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Investigations</a:t>
            </a:r>
            <a:endParaRPr lang="en-US" dirty="0"/>
          </a:p>
        </p:txBody>
      </p:sp>
      <p:sp>
        <p:nvSpPr>
          <p:cNvPr id="3" name="Content Placeholder 2"/>
          <p:cNvSpPr>
            <a:spLocks noGrp="1"/>
          </p:cNvSpPr>
          <p:nvPr>
            <p:ph idx="1"/>
          </p:nvPr>
        </p:nvSpPr>
        <p:spPr/>
        <p:txBody>
          <a:bodyPr>
            <a:normAutofit fontScale="85000" lnSpcReduction="10000"/>
          </a:bodyPr>
          <a:lstStyle/>
          <a:p>
            <a:pPr>
              <a:lnSpc>
                <a:spcPct val="80000"/>
              </a:lnSpc>
            </a:pPr>
            <a:r>
              <a:rPr lang="en-GB" dirty="0"/>
              <a:t>Sensory nerve action potentials (</a:t>
            </a:r>
            <a:r>
              <a:rPr lang="en-GB" dirty="0" err="1"/>
              <a:t>SNAPs</a:t>
            </a:r>
            <a:r>
              <a:rPr lang="en-GB" dirty="0"/>
              <a:t>): differentiate </a:t>
            </a:r>
            <a:r>
              <a:rPr lang="en-GB" dirty="0" err="1"/>
              <a:t>preganglionic</a:t>
            </a:r>
            <a:r>
              <a:rPr lang="en-GB" dirty="0"/>
              <a:t> from postganglionic injuries. </a:t>
            </a:r>
          </a:p>
          <a:p>
            <a:pPr>
              <a:lnSpc>
                <a:spcPct val="80000"/>
              </a:lnSpc>
              <a:buFontTx/>
              <a:buNone/>
            </a:pPr>
            <a:endParaRPr lang="en-GB" dirty="0"/>
          </a:p>
          <a:p>
            <a:pPr>
              <a:lnSpc>
                <a:spcPct val="80000"/>
              </a:lnSpc>
            </a:pPr>
            <a:r>
              <a:rPr lang="en-GB" dirty="0"/>
              <a:t>Electromyography (EMG): In the first week after injury, EMG cannot be used to exclude a complete disruption unless voluntary motor unit action potentials are observed. If no signs of </a:t>
            </a:r>
            <a:r>
              <a:rPr lang="en-GB" dirty="0" err="1"/>
              <a:t>denervation</a:t>
            </a:r>
            <a:r>
              <a:rPr lang="en-GB" dirty="0"/>
              <a:t> are present in a paralyzed muscle by 3 weeks after injury, EMG can be used to confirm a </a:t>
            </a:r>
            <a:r>
              <a:rPr lang="en-GB" dirty="0" err="1"/>
              <a:t>neuropraxia</a:t>
            </a:r>
            <a:r>
              <a:rPr lang="en-GB" dirty="0"/>
              <a:t>.</a:t>
            </a:r>
          </a:p>
          <a:p>
            <a:pPr>
              <a:lnSpc>
                <a:spcPct val="80000"/>
              </a:lnSpc>
              <a:buFontTx/>
              <a:buNone/>
            </a:pPr>
            <a:endParaRPr lang="en-GB" dirty="0"/>
          </a:p>
          <a:p>
            <a:pPr>
              <a:lnSpc>
                <a:spcPct val="80000"/>
              </a:lnSpc>
            </a:pPr>
            <a:r>
              <a:rPr lang="en-GB" dirty="0" err="1"/>
              <a:t>Somatosensory</a:t>
            </a:r>
            <a:r>
              <a:rPr lang="en-GB" dirty="0"/>
              <a:t> evoked potentials (</a:t>
            </a:r>
            <a:r>
              <a:rPr lang="en-GB" dirty="0" err="1"/>
              <a:t>SSEPs</a:t>
            </a:r>
            <a:r>
              <a:rPr lang="en-GB" dirty="0"/>
              <a:t>): In general, </a:t>
            </a:r>
            <a:r>
              <a:rPr lang="en-GB" dirty="0" err="1"/>
              <a:t>SNAPs</a:t>
            </a:r>
            <a:r>
              <a:rPr lang="en-GB" dirty="0"/>
              <a:t> are more reliable than </a:t>
            </a:r>
            <a:r>
              <a:rPr lang="en-GB" dirty="0" err="1"/>
              <a:t>SSEPs</a:t>
            </a:r>
            <a:r>
              <a:rPr lang="en-GB" dirty="0"/>
              <a:t>. Many difficulties exist with </a:t>
            </a:r>
            <a:r>
              <a:rPr lang="en-GB" dirty="0" err="1"/>
              <a:t>SSEPs</a:t>
            </a:r>
            <a:r>
              <a:rPr lang="en-GB" dirty="0"/>
              <a:t>, and they are not widely used.</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Management</a:t>
            </a:r>
            <a:endParaRPr lang="en-US" dirty="0"/>
          </a:p>
        </p:txBody>
      </p:sp>
      <p:sp>
        <p:nvSpPr>
          <p:cNvPr id="3" name="Content Placeholder 2"/>
          <p:cNvSpPr>
            <a:spLocks noGrp="1"/>
          </p:cNvSpPr>
          <p:nvPr>
            <p:ph idx="1"/>
          </p:nvPr>
        </p:nvSpPr>
        <p:spPr/>
        <p:txBody>
          <a:bodyPr/>
          <a:lstStyle/>
          <a:p>
            <a:pPr>
              <a:lnSpc>
                <a:spcPct val="90000"/>
              </a:lnSpc>
            </a:pPr>
            <a:r>
              <a:rPr lang="en-GB" sz="2400" dirty="0"/>
              <a:t>Medical: MDT </a:t>
            </a:r>
          </a:p>
          <a:p>
            <a:pPr lvl="1">
              <a:lnSpc>
                <a:spcPct val="90000"/>
              </a:lnSpc>
            </a:pPr>
            <a:r>
              <a:rPr lang="en-GB" sz="2000" dirty="0" err="1"/>
              <a:t>physio</a:t>
            </a:r>
            <a:r>
              <a:rPr lang="en-GB" sz="2000" dirty="0"/>
              <a:t>: maintain supple joints with FROM</a:t>
            </a:r>
          </a:p>
          <a:p>
            <a:pPr lvl="1">
              <a:lnSpc>
                <a:spcPct val="90000"/>
              </a:lnSpc>
            </a:pPr>
            <a:r>
              <a:rPr lang="en-GB" sz="2000" dirty="0" err="1"/>
              <a:t>Orthoptists</a:t>
            </a:r>
            <a:r>
              <a:rPr lang="en-GB" sz="2000" dirty="0"/>
              <a:t> / splinting</a:t>
            </a:r>
          </a:p>
          <a:p>
            <a:pPr lvl="1">
              <a:lnSpc>
                <a:spcPct val="90000"/>
              </a:lnSpc>
            </a:pPr>
            <a:r>
              <a:rPr lang="en-GB" sz="2000" dirty="0"/>
              <a:t>Pain control</a:t>
            </a:r>
          </a:p>
          <a:p>
            <a:pPr>
              <a:lnSpc>
                <a:spcPct val="90000"/>
              </a:lnSpc>
            </a:pPr>
            <a:r>
              <a:rPr lang="en-GB" sz="2400" dirty="0"/>
              <a:t>Surgical options: </a:t>
            </a:r>
          </a:p>
          <a:p>
            <a:pPr lvl="1">
              <a:lnSpc>
                <a:spcPct val="90000"/>
              </a:lnSpc>
            </a:pPr>
            <a:r>
              <a:rPr lang="en-GB" sz="2000" dirty="0"/>
              <a:t>nerve transfers</a:t>
            </a:r>
          </a:p>
          <a:p>
            <a:pPr lvl="1">
              <a:lnSpc>
                <a:spcPct val="90000"/>
              </a:lnSpc>
            </a:pPr>
            <a:r>
              <a:rPr lang="en-GB" sz="2000" dirty="0"/>
              <a:t>nerve grafting</a:t>
            </a:r>
          </a:p>
          <a:p>
            <a:pPr lvl="1">
              <a:lnSpc>
                <a:spcPct val="90000"/>
              </a:lnSpc>
            </a:pPr>
            <a:r>
              <a:rPr lang="en-GB" sz="2000" dirty="0"/>
              <a:t>muscle transfers</a:t>
            </a:r>
          </a:p>
          <a:p>
            <a:pPr lvl="1">
              <a:lnSpc>
                <a:spcPct val="90000"/>
              </a:lnSpc>
            </a:pPr>
            <a:r>
              <a:rPr lang="en-GB" sz="2000" dirty="0"/>
              <a:t>free muscle transfers</a:t>
            </a:r>
          </a:p>
          <a:p>
            <a:pPr lvl="1">
              <a:lnSpc>
                <a:spcPct val="90000"/>
              </a:lnSpc>
            </a:pPr>
            <a:r>
              <a:rPr lang="en-GB" sz="2000" dirty="0" err="1"/>
              <a:t>neurolysis</a:t>
            </a:r>
            <a:r>
              <a:rPr lang="en-GB" sz="2000" dirty="0"/>
              <a:t> of scar in incomplete lesions</a:t>
            </a:r>
          </a:p>
          <a:p>
            <a:pPr lvl="1">
              <a:lnSpc>
                <a:spcPct val="90000"/>
              </a:lnSpc>
            </a:pPr>
            <a:r>
              <a:rPr lang="en-GB" sz="2000" dirty="0" err="1"/>
              <a:t>Arthrodesis</a:t>
            </a:r>
            <a:r>
              <a:rPr lang="en-GB" sz="2000" dirty="0"/>
              <a:t> to stabilise joints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Management</a:t>
            </a:r>
            <a:endParaRPr lang="en-US" dirty="0"/>
          </a:p>
        </p:txBody>
      </p:sp>
      <p:sp>
        <p:nvSpPr>
          <p:cNvPr id="3" name="Content Placeholder 2"/>
          <p:cNvSpPr>
            <a:spLocks noGrp="1"/>
          </p:cNvSpPr>
          <p:nvPr>
            <p:ph idx="1"/>
          </p:nvPr>
        </p:nvSpPr>
        <p:spPr/>
        <p:txBody>
          <a:bodyPr/>
          <a:lstStyle/>
          <a:p>
            <a:pPr>
              <a:lnSpc>
                <a:spcPct val="80000"/>
              </a:lnSpc>
              <a:buFontTx/>
              <a:buNone/>
            </a:pPr>
            <a:r>
              <a:rPr lang="en-GB" sz="2400" dirty="0"/>
              <a:t>Surgical options: Immediate </a:t>
            </a:r>
            <a:r>
              <a:rPr lang="en-GB" sz="2400" dirty="0" err="1"/>
              <a:t>vs</a:t>
            </a:r>
            <a:r>
              <a:rPr lang="en-GB" sz="2400" dirty="0"/>
              <a:t> delayed (timing </a:t>
            </a:r>
            <a:r>
              <a:rPr lang="en-GB" sz="2400" dirty="0" err="1"/>
              <a:t>contraversial</a:t>
            </a:r>
            <a:r>
              <a:rPr lang="en-GB" sz="2400" dirty="0"/>
              <a:t>)</a:t>
            </a:r>
          </a:p>
          <a:p>
            <a:pPr lvl="1">
              <a:lnSpc>
                <a:spcPct val="80000"/>
              </a:lnSpc>
            </a:pPr>
            <a:r>
              <a:rPr lang="en-GB" sz="2000" dirty="0"/>
              <a:t>Indications for Surgery at time of injury </a:t>
            </a:r>
          </a:p>
          <a:p>
            <a:pPr lvl="2">
              <a:lnSpc>
                <a:spcPct val="80000"/>
              </a:lnSpc>
            </a:pPr>
            <a:r>
              <a:rPr lang="en-US" sz="1800" dirty="0"/>
              <a:t>Open injury</a:t>
            </a:r>
          </a:p>
          <a:p>
            <a:pPr lvl="2">
              <a:lnSpc>
                <a:spcPct val="80000"/>
              </a:lnSpc>
            </a:pPr>
            <a:r>
              <a:rPr lang="en-US" sz="1800" dirty="0"/>
              <a:t>High energy injury</a:t>
            </a:r>
          </a:p>
          <a:p>
            <a:pPr lvl="2">
              <a:lnSpc>
                <a:spcPct val="80000"/>
              </a:lnSpc>
            </a:pPr>
            <a:r>
              <a:rPr lang="en-US" sz="1800" dirty="0" err="1"/>
              <a:t>Supraclavicular</a:t>
            </a:r>
            <a:r>
              <a:rPr lang="en-US" sz="1800" dirty="0"/>
              <a:t> injury</a:t>
            </a:r>
          </a:p>
          <a:p>
            <a:pPr lvl="2">
              <a:lnSpc>
                <a:spcPct val="80000"/>
              </a:lnSpc>
            </a:pPr>
            <a:r>
              <a:rPr lang="en-US" sz="1800" dirty="0"/>
              <a:t>Associated depressed clavicle fracture</a:t>
            </a:r>
          </a:p>
          <a:p>
            <a:pPr lvl="2">
              <a:lnSpc>
                <a:spcPct val="80000"/>
              </a:lnSpc>
              <a:buFontTx/>
              <a:buNone/>
            </a:pPr>
            <a:r>
              <a:rPr lang="en-GB" sz="1800" b="1" i="1" dirty="0"/>
              <a:t>:explore and immediate repair / nerve grafts</a:t>
            </a:r>
          </a:p>
          <a:p>
            <a:pPr lvl="2">
              <a:lnSpc>
                <a:spcPct val="80000"/>
              </a:lnSpc>
              <a:buFontTx/>
              <a:buNone/>
            </a:pPr>
            <a:endParaRPr lang="en-GB" sz="1800" b="1" i="1" dirty="0"/>
          </a:p>
          <a:p>
            <a:pPr lvl="1">
              <a:lnSpc>
                <a:spcPct val="80000"/>
              </a:lnSpc>
            </a:pPr>
            <a:r>
              <a:rPr lang="en-GB" sz="2000" dirty="0"/>
              <a:t>Surgery 3/12 post injury IF CLOSED (and no sign recovery): nerve grafts (if not done B4); nerve transfer if </a:t>
            </a:r>
            <a:r>
              <a:rPr lang="en-GB" sz="2000" dirty="0" err="1"/>
              <a:t>supraganglionic</a:t>
            </a:r>
            <a:endParaRPr lang="en-GB" sz="2000" dirty="0"/>
          </a:p>
          <a:p>
            <a:pPr lvl="1">
              <a:lnSpc>
                <a:spcPct val="80000"/>
              </a:lnSpc>
              <a:buFontTx/>
              <a:buNone/>
            </a:pPr>
            <a:endParaRPr lang="en-GB" sz="2000" dirty="0"/>
          </a:p>
          <a:p>
            <a:pPr lvl="1">
              <a:lnSpc>
                <a:spcPct val="80000"/>
              </a:lnSpc>
            </a:pPr>
            <a:r>
              <a:rPr lang="en-GB" sz="2000" dirty="0"/>
              <a:t>Surgery &gt;1 year post injury: local or free muscle transfer starting at proximal joint (</a:t>
            </a:r>
            <a:r>
              <a:rPr lang="en-GB" sz="2000" dirty="0" err="1"/>
              <a:t>eg</a:t>
            </a:r>
            <a:r>
              <a:rPr lang="en-GB" sz="2000" dirty="0"/>
              <a:t> 2-stage reconstruction with </a:t>
            </a:r>
            <a:r>
              <a:rPr lang="en-GB" sz="2000" dirty="0" err="1"/>
              <a:t>sural</a:t>
            </a:r>
            <a:r>
              <a:rPr lang="en-GB" sz="2000" dirty="0"/>
              <a:t> nerve cross-thorax graft, attached to nerve to </a:t>
            </a:r>
            <a:r>
              <a:rPr lang="en-GB" sz="2000" dirty="0" err="1"/>
              <a:t>pec</a:t>
            </a:r>
            <a:r>
              <a:rPr lang="en-GB" sz="2000" dirty="0"/>
              <a:t> minor or long thoracic, then free </a:t>
            </a:r>
            <a:r>
              <a:rPr lang="en-GB" sz="2000" dirty="0" err="1"/>
              <a:t>contralat</a:t>
            </a:r>
            <a:r>
              <a:rPr lang="en-GB" sz="2000" dirty="0"/>
              <a:t> LD)</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Planning for Reconstruction</a:t>
            </a:r>
            <a:endParaRPr lang="en-US" dirty="0"/>
          </a:p>
        </p:txBody>
      </p:sp>
      <p:sp>
        <p:nvSpPr>
          <p:cNvPr id="3" name="Content Placeholder 2"/>
          <p:cNvSpPr>
            <a:spLocks noGrp="1"/>
          </p:cNvSpPr>
          <p:nvPr>
            <p:ph idx="1"/>
          </p:nvPr>
        </p:nvSpPr>
        <p:spPr/>
        <p:txBody>
          <a:bodyPr/>
          <a:lstStyle/>
          <a:p>
            <a:r>
              <a:rPr lang="en-US" dirty="0"/>
              <a:t>What is the loss?</a:t>
            </a:r>
          </a:p>
          <a:p>
            <a:r>
              <a:rPr lang="en-US" dirty="0"/>
              <a:t>What is the need?</a:t>
            </a:r>
          </a:p>
          <a:p>
            <a:r>
              <a:rPr lang="en-US" dirty="0"/>
              <a:t>What is possible?</a:t>
            </a:r>
          </a:p>
          <a:p>
            <a:r>
              <a:rPr lang="en-US" dirty="0"/>
              <a:t>What is available?</a:t>
            </a:r>
          </a:p>
          <a:p>
            <a:r>
              <a:rPr lang="en-US" dirty="0"/>
              <a:t>What are the other injuries?</a:t>
            </a:r>
          </a:p>
          <a:p>
            <a:r>
              <a:rPr lang="en-US" dirty="0"/>
              <a:t>Is later surgery needed and what can be done now?</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the loss?</a:t>
            </a:r>
            <a:endParaRPr lang="en-US" dirty="0"/>
          </a:p>
        </p:txBody>
      </p:sp>
      <p:sp>
        <p:nvSpPr>
          <p:cNvPr id="3" name="Content Placeholder 2"/>
          <p:cNvSpPr>
            <a:spLocks noGrp="1"/>
          </p:cNvSpPr>
          <p:nvPr>
            <p:ph idx="1"/>
          </p:nvPr>
        </p:nvSpPr>
        <p:spPr/>
        <p:txBody>
          <a:bodyPr/>
          <a:lstStyle/>
          <a:p>
            <a:pPr>
              <a:lnSpc>
                <a:spcPct val="90000"/>
              </a:lnSpc>
            </a:pPr>
            <a:r>
              <a:rPr lang="en-US" dirty="0"/>
              <a:t>Shoulder motion</a:t>
            </a:r>
          </a:p>
          <a:p>
            <a:pPr>
              <a:lnSpc>
                <a:spcPct val="90000"/>
              </a:lnSpc>
            </a:pPr>
            <a:r>
              <a:rPr lang="en-US" dirty="0"/>
              <a:t>Shoulder stability</a:t>
            </a:r>
          </a:p>
          <a:p>
            <a:pPr>
              <a:lnSpc>
                <a:spcPct val="90000"/>
              </a:lnSpc>
            </a:pPr>
            <a:r>
              <a:rPr lang="en-US" dirty="0"/>
              <a:t>Elbow flexion</a:t>
            </a:r>
          </a:p>
          <a:p>
            <a:pPr>
              <a:lnSpc>
                <a:spcPct val="90000"/>
              </a:lnSpc>
            </a:pPr>
            <a:r>
              <a:rPr lang="en-US" dirty="0"/>
              <a:t>Wrist and hand function</a:t>
            </a:r>
          </a:p>
          <a:p>
            <a:pPr>
              <a:lnSpc>
                <a:spcPct val="90000"/>
              </a:lnSpc>
            </a:pPr>
            <a:r>
              <a:rPr lang="en-US" dirty="0"/>
              <a:t>Sensation</a:t>
            </a:r>
          </a:p>
          <a:p>
            <a:pPr>
              <a:lnSpc>
                <a:spcPct val="90000"/>
              </a:lnSpc>
            </a:pPr>
            <a:r>
              <a:rPr lang="en-US" dirty="0"/>
              <a:t>Pain</a:t>
            </a:r>
          </a:p>
          <a:p>
            <a:pPr>
              <a:lnSpc>
                <a:spcPct val="90000"/>
              </a:lnSpc>
            </a:pPr>
            <a:r>
              <a:rPr lang="en-US" dirty="0" err="1"/>
              <a:t>Trophic</a:t>
            </a:r>
            <a:r>
              <a:rPr lang="en-US" dirty="0"/>
              <a:t> changes</a:t>
            </a:r>
          </a:p>
          <a:p>
            <a:pPr>
              <a:lnSpc>
                <a:spcPct val="90000"/>
              </a:lnSpc>
            </a:pPr>
            <a:r>
              <a:rPr lang="en-US" dirty="0"/>
              <a:t>Body image</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available?</a:t>
            </a:r>
            <a:endParaRPr lang="en-US" dirty="0"/>
          </a:p>
        </p:txBody>
      </p:sp>
      <p:sp>
        <p:nvSpPr>
          <p:cNvPr id="3" name="Content Placeholder 2"/>
          <p:cNvSpPr>
            <a:spLocks noGrp="1"/>
          </p:cNvSpPr>
          <p:nvPr>
            <p:ph idx="1"/>
          </p:nvPr>
        </p:nvSpPr>
        <p:spPr/>
        <p:txBody>
          <a:bodyPr/>
          <a:lstStyle/>
          <a:p>
            <a:pPr>
              <a:lnSpc>
                <a:spcPct val="80000"/>
              </a:lnSpc>
            </a:pPr>
            <a:r>
              <a:rPr lang="en-US" sz="2000" dirty="0"/>
              <a:t>Primary repair: Very rare</a:t>
            </a:r>
          </a:p>
          <a:p>
            <a:pPr>
              <a:lnSpc>
                <a:spcPct val="80000"/>
              </a:lnSpc>
            </a:pPr>
            <a:r>
              <a:rPr lang="en-US" sz="2000" dirty="0" err="1"/>
              <a:t>Neurolysis</a:t>
            </a:r>
            <a:r>
              <a:rPr lang="en-US" sz="2000" dirty="0"/>
              <a:t> only with late surgery</a:t>
            </a:r>
          </a:p>
          <a:p>
            <a:pPr>
              <a:lnSpc>
                <a:spcPct val="80000"/>
              </a:lnSpc>
            </a:pPr>
            <a:r>
              <a:rPr lang="en-US" sz="2000" dirty="0"/>
              <a:t>Plexus anatomical cable grafting</a:t>
            </a:r>
          </a:p>
          <a:p>
            <a:pPr>
              <a:lnSpc>
                <a:spcPct val="80000"/>
              </a:lnSpc>
            </a:pPr>
            <a:r>
              <a:rPr lang="en-US" sz="2000" dirty="0"/>
              <a:t>Nerve transfers</a:t>
            </a:r>
          </a:p>
          <a:p>
            <a:pPr lvl="1">
              <a:lnSpc>
                <a:spcPct val="80000"/>
              </a:lnSpc>
            </a:pPr>
            <a:r>
              <a:rPr lang="en-US" sz="1800" dirty="0"/>
              <a:t>Accessory nerve</a:t>
            </a:r>
          </a:p>
          <a:p>
            <a:pPr lvl="1">
              <a:lnSpc>
                <a:spcPct val="80000"/>
              </a:lnSpc>
            </a:pPr>
            <a:r>
              <a:rPr lang="en-US" sz="1800" dirty="0"/>
              <a:t>Cervical plexus</a:t>
            </a:r>
          </a:p>
          <a:p>
            <a:pPr lvl="1">
              <a:lnSpc>
                <a:spcPct val="80000"/>
              </a:lnSpc>
            </a:pPr>
            <a:r>
              <a:rPr lang="en-US" sz="1800" dirty="0" err="1"/>
              <a:t>Phrenic</a:t>
            </a:r>
            <a:r>
              <a:rPr lang="en-US" sz="1800" dirty="0"/>
              <a:t> nerve</a:t>
            </a:r>
          </a:p>
          <a:p>
            <a:pPr lvl="1">
              <a:lnSpc>
                <a:spcPct val="80000"/>
              </a:lnSpc>
            </a:pPr>
            <a:r>
              <a:rPr lang="en-US" sz="1800" dirty="0" err="1"/>
              <a:t>Intercostal</a:t>
            </a:r>
            <a:r>
              <a:rPr lang="en-US" sz="1800" dirty="0"/>
              <a:t> nerves</a:t>
            </a:r>
          </a:p>
          <a:p>
            <a:pPr lvl="1">
              <a:lnSpc>
                <a:spcPct val="80000"/>
              </a:lnSpc>
            </a:pPr>
            <a:r>
              <a:rPr lang="en-US" sz="1800" dirty="0" err="1"/>
              <a:t>Ulnar</a:t>
            </a:r>
            <a:r>
              <a:rPr lang="en-US" sz="1800" dirty="0"/>
              <a:t> ECU nerve</a:t>
            </a:r>
          </a:p>
          <a:p>
            <a:pPr lvl="1">
              <a:lnSpc>
                <a:spcPct val="80000"/>
              </a:lnSpc>
            </a:pPr>
            <a:r>
              <a:rPr lang="en-US" sz="1800" dirty="0"/>
              <a:t>Crossed C7</a:t>
            </a:r>
          </a:p>
          <a:p>
            <a:pPr lvl="1">
              <a:lnSpc>
                <a:spcPct val="80000"/>
              </a:lnSpc>
            </a:pPr>
            <a:r>
              <a:rPr lang="en-US" sz="1800" dirty="0"/>
              <a:t>Hypoglossal nerve</a:t>
            </a:r>
          </a:p>
          <a:p>
            <a:pPr>
              <a:lnSpc>
                <a:spcPct val="80000"/>
              </a:lnSpc>
            </a:pPr>
            <a:r>
              <a:rPr lang="en-US" sz="2000" dirty="0"/>
              <a:t>Nerve grafts</a:t>
            </a:r>
          </a:p>
          <a:p>
            <a:pPr lvl="1">
              <a:lnSpc>
                <a:spcPct val="80000"/>
              </a:lnSpc>
            </a:pPr>
            <a:r>
              <a:rPr lang="en-US" sz="1800" dirty="0" err="1"/>
              <a:t>Sural</a:t>
            </a:r>
            <a:endParaRPr lang="en-US" sz="1800" dirty="0"/>
          </a:p>
          <a:p>
            <a:pPr lvl="1">
              <a:lnSpc>
                <a:spcPct val="80000"/>
              </a:lnSpc>
            </a:pPr>
            <a:r>
              <a:rPr lang="en-US" sz="1800" dirty="0"/>
              <a:t>medial </a:t>
            </a:r>
            <a:r>
              <a:rPr lang="en-US" sz="1800" dirty="0" err="1"/>
              <a:t>cutaneous</a:t>
            </a:r>
            <a:r>
              <a:rPr lang="en-US" sz="1800" dirty="0"/>
              <a:t> forearm</a:t>
            </a:r>
          </a:p>
          <a:p>
            <a:pPr lvl="1">
              <a:lnSpc>
                <a:spcPct val="80000"/>
              </a:lnSpc>
            </a:pPr>
            <a:r>
              <a:rPr lang="en-US" sz="1800" dirty="0" err="1"/>
              <a:t>ulnar</a:t>
            </a:r>
            <a:r>
              <a:rPr lang="en-US" sz="1800" dirty="0"/>
              <a:t> (</a:t>
            </a:r>
            <a:r>
              <a:rPr lang="en-US" sz="1800" dirty="0" err="1"/>
              <a:t>vascularised</a:t>
            </a:r>
            <a:r>
              <a:rPr lang="en-US" sz="1800" dirty="0"/>
              <a: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Paediatric Injuries</a:t>
            </a:r>
            <a:endParaRPr lang="en-US" dirty="0"/>
          </a:p>
        </p:txBody>
      </p:sp>
      <p:sp>
        <p:nvSpPr>
          <p:cNvPr id="3" name="Content Placeholder 2"/>
          <p:cNvSpPr>
            <a:spLocks noGrp="1"/>
          </p:cNvSpPr>
          <p:nvPr>
            <p:ph idx="1"/>
          </p:nvPr>
        </p:nvSpPr>
        <p:spPr/>
        <p:txBody>
          <a:bodyPr>
            <a:normAutofit fontScale="92500" lnSpcReduction="20000"/>
          </a:bodyPr>
          <a:lstStyle/>
          <a:p>
            <a:pPr>
              <a:lnSpc>
                <a:spcPct val="80000"/>
              </a:lnSpc>
              <a:buFontTx/>
              <a:buNone/>
            </a:pPr>
            <a:r>
              <a:rPr lang="en-US" b="1" dirty="0">
                <a:solidFill>
                  <a:srgbClr val="FFFF00"/>
                </a:solidFill>
              </a:rPr>
              <a:t>History</a:t>
            </a:r>
          </a:p>
          <a:p>
            <a:pPr>
              <a:lnSpc>
                <a:spcPct val="80000"/>
              </a:lnSpc>
              <a:buFontTx/>
              <a:buNone/>
            </a:pPr>
            <a:endParaRPr/>
          </a:p>
          <a:p>
            <a:pPr>
              <a:lnSpc>
                <a:spcPct val="80000"/>
              </a:lnSpc>
            </a:pPr>
            <a:r>
              <a:rPr lang="en-US" dirty="0"/>
              <a:t>1764  Obstetrical brachial palsy described by </a:t>
            </a:r>
            <a:r>
              <a:rPr lang="en-US" dirty="0" err="1"/>
              <a:t>Smellie</a:t>
            </a:r>
            <a:r>
              <a:rPr lang="en-US" dirty="0"/>
              <a:t>.</a:t>
            </a:r>
          </a:p>
          <a:p>
            <a:pPr>
              <a:lnSpc>
                <a:spcPct val="80000"/>
              </a:lnSpc>
            </a:pPr>
            <a:endParaRPr lang="en-US" dirty="0"/>
          </a:p>
          <a:p>
            <a:pPr>
              <a:lnSpc>
                <a:spcPct val="80000"/>
              </a:lnSpc>
            </a:pPr>
            <a:r>
              <a:rPr lang="en-US" dirty="0"/>
              <a:t>1874  Wilhelm H. </a:t>
            </a:r>
            <a:r>
              <a:rPr lang="en-US" dirty="0" err="1"/>
              <a:t>Erb</a:t>
            </a:r>
            <a:r>
              <a:rPr lang="en-US" dirty="0"/>
              <a:t> described brachial plexus paralysis in adults which involved the upper roots and described certain types of “delivery paralysis”.  He credited </a:t>
            </a:r>
            <a:r>
              <a:rPr lang="en-US" dirty="0" err="1"/>
              <a:t>Duchenne</a:t>
            </a:r>
            <a:r>
              <a:rPr lang="en-US" dirty="0"/>
              <a:t> for describing the brachial palsy following delivery in affected newborns. </a:t>
            </a:r>
          </a:p>
          <a:p>
            <a:pPr>
              <a:lnSpc>
                <a:spcPct val="80000"/>
              </a:lnSpc>
              <a:buFontTx/>
              <a:buNone/>
            </a:pPr>
            <a:endParaRPr/>
          </a:p>
          <a:p>
            <a:pPr>
              <a:lnSpc>
                <a:spcPct val="80000"/>
              </a:lnSpc>
            </a:pPr>
            <a:r>
              <a:rPr lang="en-US" dirty="0"/>
              <a:t>1885  Augusta </a:t>
            </a:r>
            <a:r>
              <a:rPr lang="en-US" dirty="0" err="1"/>
              <a:t>Klumpke</a:t>
            </a:r>
            <a:r>
              <a:rPr lang="en-US" dirty="0"/>
              <a:t> first described the clinical picture resulting from injury to lower roots.</a:t>
            </a:r>
            <a:endParaRPr lang="en-GB"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Paediatric Injuries</a:t>
            </a:r>
            <a:endParaRPr lang="en-US" dirty="0"/>
          </a:p>
        </p:txBody>
      </p:sp>
      <p:sp>
        <p:nvSpPr>
          <p:cNvPr id="3" name="Content Placeholder 2"/>
          <p:cNvSpPr>
            <a:spLocks noGrp="1"/>
          </p:cNvSpPr>
          <p:nvPr>
            <p:ph idx="1"/>
          </p:nvPr>
        </p:nvSpPr>
        <p:spPr/>
        <p:txBody>
          <a:bodyPr>
            <a:normAutofit fontScale="70000" lnSpcReduction="20000"/>
          </a:bodyPr>
          <a:lstStyle/>
          <a:p>
            <a:pPr>
              <a:lnSpc>
                <a:spcPct val="80000"/>
              </a:lnSpc>
            </a:pPr>
            <a:r>
              <a:rPr lang="en-GB" dirty="0"/>
              <a:t>Although injuries can occur at any time, many brachial plexus injuries happen when a baby's shoulders become impacted during delivery and the brachial plexus nerves stretch or tear. </a:t>
            </a:r>
          </a:p>
          <a:p>
            <a:pPr>
              <a:lnSpc>
                <a:spcPct val="80000"/>
              </a:lnSpc>
              <a:buFontTx/>
              <a:buNone/>
            </a:pPr>
            <a:endParaRPr lang="en-GB" dirty="0"/>
          </a:p>
          <a:p>
            <a:pPr>
              <a:lnSpc>
                <a:spcPct val="80000"/>
              </a:lnSpc>
            </a:pPr>
            <a:r>
              <a:rPr lang="en-GB" dirty="0"/>
              <a:t>Assoc with: large baby, difficult delivery, gestational diabetes, </a:t>
            </a:r>
            <a:r>
              <a:rPr lang="en-GB" dirty="0" err="1"/>
              <a:t>polyhydramnios</a:t>
            </a:r>
            <a:r>
              <a:rPr lang="en-GB" dirty="0"/>
              <a:t>, older mum</a:t>
            </a:r>
          </a:p>
          <a:p>
            <a:pPr>
              <a:lnSpc>
                <a:spcPct val="80000"/>
              </a:lnSpc>
              <a:buFontTx/>
              <a:buNone/>
            </a:pPr>
            <a:endParaRPr lang="en-GB" dirty="0"/>
          </a:p>
          <a:p>
            <a:pPr>
              <a:lnSpc>
                <a:spcPct val="80000"/>
              </a:lnSpc>
            </a:pPr>
            <a:r>
              <a:rPr lang="en-US" dirty="0"/>
              <a:t>Incidence = 0.5 to 1.9 per 1000 live births </a:t>
            </a:r>
            <a:r>
              <a:rPr lang="en-US" i="1" dirty="0">
                <a:solidFill>
                  <a:schemeClr val="folHlink"/>
                </a:solidFill>
              </a:rPr>
              <a:t>(Bar et al 2001); </a:t>
            </a:r>
            <a:r>
              <a:rPr lang="en-US" dirty="0"/>
              <a:t>Brachial plexus palsy occurs in 26% of cases of shoulder </a:t>
            </a:r>
            <a:r>
              <a:rPr lang="en-US" dirty="0" err="1"/>
              <a:t>dystocia</a:t>
            </a:r>
            <a:r>
              <a:rPr lang="en-US" dirty="0"/>
              <a:t>; 90% </a:t>
            </a:r>
            <a:r>
              <a:rPr lang="en-US" dirty="0" err="1"/>
              <a:t>Erb</a:t>
            </a:r>
            <a:r>
              <a:rPr lang="en-US" dirty="0"/>
              <a:t> palsy</a:t>
            </a:r>
          </a:p>
          <a:p>
            <a:pPr>
              <a:lnSpc>
                <a:spcPct val="80000"/>
              </a:lnSpc>
            </a:pPr>
            <a:endParaRPr lang="en-US" dirty="0"/>
          </a:p>
          <a:p>
            <a:pPr>
              <a:lnSpc>
                <a:spcPct val="80000"/>
              </a:lnSpc>
            </a:pPr>
            <a:r>
              <a:rPr lang="en-US" dirty="0"/>
              <a:t>Most common on the right side because the most common delivery presentation is left </a:t>
            </a:r>
            <a:r>
              <a:rPr lang="en-US" dirty="0" err="1"/>
              <a:t>occiput</a:t>
            </a:r>
            <a:r>
              <a:rPr lang="en-US" dirty="0"/>
              <a:t> anterior vertex. </a:t>
            </a:r>
          </a:p>
          <a:p>
            <a:pPr>
              <a:lnSpc>
                <a:spcPct val="80000"/>
              </a:lnSpc>
            </a:pPr>
            <a:endParaRPr lang="en-US" dirty="0"/>
          </a:p>
          <a:p>
            <a:pPr>
              <a:lnSpc>
                <a:spcPct val="80000"/>
              </a:lnSpc>
            </a:pPr>
            <a:r>
              <a:rPr lang="en-US" dirty="0"/>
              <a:t>Newborns with BP injuries have a higher incidence of low </a:t>
            </a:r>
            <a:r>
              <a:rPr lang="en-US" dirty="0" err="1"/>
              <a:t>Apgar</a:t>
            </a:r>
            <a:r>
              <a:rPr lang="en-US" dirty="0"/>
              <a:t> scores of less than 7 at 1 and 5 </a:t>
            </a:r>
            <a:r>
              <a:rPr lang="en-US" dirty="0" err="1"/>
              <a:t>mins</a:t>
            </a:r>
            <a:r>
              <a:rPr lang="en-US" dirty="0"/>
              <a:t> and of asphyxia than matched controls</a:t>
            </a:r>
            <a:endParaRPr lang="en-GB"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Paediatric Injuries</a:t>
            </a:r>
            <a:endParaRPr lang="en-US" dirty="0"/>
          </a:p>
        </p:txBody>
      </p:sp>
      <p:sp>
        <p:nvSpPr>
          <p:cNvPr id="3" name="Content Placeholder 2"/>
          <p:cNvSpPr>
            <a:spLocks noGrp="1"/>
          </p:cNvSpPr>
          <p:nvPr>
            <p:ph idx="1"/>
          </p:nvPr>
        </p:nvSpPr>
        <p:spPr/>
        <p:txBody>
          <a:bodyPr/>
          <a:lstStyle/>
          <a:p>
            <a:pPr>
              <a:lnSpc>
                <a:spcPct val="90000"/>
              </a:lnSpc>
            </a:pPr>
            <a:r>
              <a:rPr lang="en-GB" sz="1600" dirty="0"/>
              <a:t>Types of brachial plexus injuries: </a:t>
            </a:r>
          </a:p>
          <a:p>
            <a:pPr lvl="1">
              <a:lnSpc>
                <a:spcPct val="90000"/>
              </a:lnSpc>
            </a:pPr>
            <a:r>
              <a:rPr lang="en-GB" sz="1400" i="1" dirty="0"/>
              <a:t>avulsion,</a:t>
            </a:r>
            <a:r>
              <a:rPr lang="en-GB" sz="1400" dirty="0"/>
              <a:t> the most severe type, in which the nerve is torn from the spine</a:t>
            </a:r>
          </a:p>
          <a:p>
            <a:pPr lvl="1">
              <a:lnSpc>
                <a:spcPct val="90000"/>
              </a:lnSpc>
            </a:pPr>
            <a:r>
              <a:rPr lang="en-GB" sz="1400" i="1" dirty="0"/>
              <a:t>rupture,</a:t>
            </a:r>
            <a:r>
              <a:rPr lang="en-GB" sz="1400" dirty="0"/>
              <a:t> in which the nerve is torn but not at the spinal attachment</a:t>
            </a:r>
          </a:p>
          <a:p>
            <a:pPr lvl="1">
              <a:lnSpc>
                <a:spcPct val="90000"/>
              </a:lnSpc>
            </a:pPr>
            <a:r>
              <a:rPr lang="en-GB" sz="1400" i="1" dirty="0" err="1"/>
              <a:t>neuroma</a:t>
            </a:r>
            <a:r>
              <a:rPr lang="en-GB" sz="1400" i="1" dirty="0"/>
              <a:t>,</a:t>
            </a:r>
            <a:r>
              <a:rPr lang="en-GB" sz="1400" dirty="0"/>
              <a:t> in which the nerve has torn and healed but scar tissue puts pressure on the injured nerve and prevents it from conducting signals to the muscles</a:t>
            </a:r>
          </a:p>
          <a:p>
            <a:pPr lvl="1">
              <a:lnSpc>
                <a:spcPct val="90000"/>
              </a:lnSpc>
            </a:pPr>
            <a:r>
              <a:rPr lang="en-GB" sz="1400" i="1" dirty="0" err="1"/>
              <a:t>neuropraxia</a:t>
            </a:r>
            <a:r>
              <a:rPr lang="en-GB" sz="1400" dirty="0"/>
              <a:t> or </a:t>
            </a:r>
            <a:r>
              <a:rPr lang="en-GB" sz="1400" i="1" dirty="0"/>
              <a:t>stretch,</a:t>
            </a:r>
            <a:r>
              <a:rPr lang="en-GB" sz="1400" dirty="0"/>
              <a:t> in which the nerve has been damaged but not torn; most common type of brachial plexus injury</a:t>
            </a:r>
          </a:p>
          <a:p>
            <a:pPr lvl="1">
              <a:lnSpc>
                <a:spcPct val="90000"/>
              </a:lnSpc>
              <a:buFontTx/>
              <a:buNone/>
            </a:pPr>
            <a:endParaRPr lang="en-GB" sz="1400" dirty="0"/>
          </a:p>
          <a:p>
            <a:pPr>
              <a:lnSpc>
                <a:spcPct val="90000"/>
              </a:lnSpc>
            </a:pPr>
            <a:r>
              <a:rPr lang="en-GB" sz="1600" dirty="0"/>
              <a:t>Treatment: </a:t>
            </a:r>
          </a:p>
          <a:p>
            <a:pPr lvl="1">
              <a:lnSpc>
                <a:spcPct val="90000"/>
              </a:lnSpc>
            </a:pPr>
            <a:r>
              <a:rPr lang="en-GB" sz="1400" dirty="0"/>
              <a:t>Conservative: Many children who are injured during birth improve or recover by 3 to 4 months of age. Treatment for brachial plexus injuries includes physical therapy and, in some cases, surgery. </a:t>
            </a:r>
          </a:p>
          <a:p>
            <a:pPr lvl="1">
              <a:lnSpc>
                <a:spcPct val="90000"/>
              </a:lnSpc>
              <a:buFontTx/>
              <a:buNone/>
            </a:pPr>
            <a:endParaRPr lang="en-GB" sz="1400" dirty="0"/>
          </a:p>
          <a:p>
            <a:pPr>
              <a:lnSpc>
                <a:spcPct val="90000"/>
              </a:lnSpc>
            </a:pPr>
            <a:r>
              <a:rPr lang="en-GB" sz="1600" dirty="0"/>
              <a:t>Prognosis: The site and type of brachial plexus injury determines the prognosis. For avulsion and rupture injuries, there is no potential for recovery unless surgical reconnection is made in a timely manner. The potential for recovery varies for </a:t>
            </a:r>
            <a:r>
              <a:rPr lang="en-GB" sz="1600" dirty="0" err="1"/>
              <a:t>neuroma</a:t>
            </a:r>
            <a:r>
              <a:rPr lang="en-GB" sz="1600" dirty="0"/>
              <a:t> and </a:t>
            </a:r>
            <a:r>
              <a:rPr lang="en-GB" sz="1600" dirty="0" err="1"/>
              <a:t>neuropraxia</a:t>
            </a:r>
            <a:r>
              <a:rPr lang="en-GB" sz="1600" dirty="0"/>
              <a:t> injuries. Most individuals with </a:t>
            </a:r>
            <a:r>
              <a:rPr lang="en-GB" sz="1600" dirty="0" err="1"/>
              <a:t>neuropraxia</a:t>
            </a:r>
            <a:r>
              <a:rPr lang="en-GB" sz="1600" dirty="0"/>
              <a:t> injuries recover spontaneously with a 90-100% return of function.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Paediatric Injuries</a:t>
            </a:r>
            <a:endParaRPr lang="en-US" dirty="0"/>
          </a:p>
        </p:txBody>
      </p:sp>
      <p:sp>
        <p:nvSpPr>
          <p:cNvPr id="3" name="Content Placeholder 2"/>
          <p:cNvSpPr>
            <a:spLocks noGrp="1"/>
          </p:cNvSpPr>
          <p:nvPr>
            <p:ph idx="1"/>
          </p:nvPr>
        </p:nvSpPr>
        <p:spPr/>
        <p:txBody>
          <a:bodyPr/>
          <a:lstStyle/>
          <a:p>
            <a:pPr>
              <a:buFontTx/>
              <a:buNone/>
            </a:pPr>
            <a:r>
              <a:rPr lang="en-GB" sz="1800" b="1" dirty="0">
                <a:solidFill>
                  <a:srgbClr val="FFFF00"/>
                </a:solidFill>
              </a:rPr>
              <a:t>What is your management of the obstetric brachial plexus injury?</a:t>
            </a:r>
            <a:endParaRPr lang="en-GB" sz="1800" dirty="0">
              <a:solidFill>
                <a:srgbClr val="FFFF00"/>
              </a:solidFill>
            </a:endParaRPr>
          </a:p>
          <a:p>
            <a:r>
              <a:rPr lang="en-GB" sz="1800" dirty="0"/>
              <a:t>History</a:t>
            </a:r>
            <a:r>
              <a:rPr lang="en-GB" sz="1800" b="1" dirty="0"/>
              <a:t>: </a:t>
            </a:r>
            <a:r>
              <a:rPr lang="en-GB" sz="1800" dirty="0"/>
              <a:t>Large baby; difficult delivery; shoulder </a:t>
            </a:r>
            <a:r>
              <a:rPr lang="en-GB" sz="1800" dirty="0" err="1"/>
              <a:t>distocia</a:t>
            </a:r>
            <a:r>
              <a:rPr lang="en-GB" sz="1800" dirty="0"/>
              <a:t>; maternal DM</a:t>
            </a:r>
          </a:p>
          <a:p>
            <a:r>
              <a:rPr lang="en-GB" sz="1800" dirty="0"/>
              <a:t>Examination: try to determine level</a:t>
            </a:r>
          </a:p>
          <a:p>
            <a:pPr lvl="1"/>
            <a:r>
              <a:rPr lang="en-GB" sz="1600" dirty="0"/>
              <a:t>At </a:t>
            </a:r>
            <a:r>
              <a:rPr lang="en-GB" sz="1600" dirty="0" err="1"/>
              <a:t>bith</a:t>
            </a:r>
            <a:r>
              <a:rPr lang="en-GB" sz="1600" dirty="0"/>
              <a:t>: look at upper limb posture</a:t>
            </a:r>
          </a:p>
          <a:p>
            <a:pPr lvl="1"/>
            <a:r>
              <a:rPr lang="en-GB" sz="1600" dirty="0"/>
              <a:t>At 3/12: look for elbow flexion (sign of recovery)</a:t>
            </a:r>
          </a:p>
          <a:p>
            <a:pPr lvl="1"/>
            <a:r>
              <a:rPr lang="en-GB" sz="1600" dirty="0"/>
              <a:t>When older ask them to take off shirt and watch</a:t>
            </a:r>
          </a:p>
          <a:p>
            <a:r>
              <a:rPr lang="en-GB" sz="1800" dirty="0"/>
              <a:t>Investigations</a:t>
            </a:r>
            <a:r>
              <a:rPr lang="en-GB" sz="1800" b="1" dirty="0"/>
              <a:t>: </a:t>
            </a:r>
            <a:r>
              <a:rPr lang="en-GB" sz="1800" dirty="0"/>
              <a:t>MRI, </a:t>
            </a:r>
            <a:r>
              <a:rPr lang="en-GB" sz="1800" dirty="0" err="1"/>
              <a:t>myelogram</a:t>
            </a:r>
            <a:endParaRPr lang="en-GB" sz="1800" dirty="0"/>
          </a:p>
          <a:p>
            <a:r>
              <a:rPr lang="en-GB" sz="1800" dirty="0"/>
              <a:t>Management:</a:t>
            </a:r>
          </a:p>
          <a:p>
            <a:pPr lvl="1"/>
            <a:r>
              <a:rPr lang="en-GB" sz="1600" dirty="0" err="1"/>
              <a:t>Physio</a:t>
            </a:r>
            <a:r>
              <a:rPr lang="en-GB" sz="1600" dirty="0"/>
              <a:t>: passive stretch; </a:t>
            </a:r>
            <a:r>
              <a:rPr lang="en-GB" sz="1600" dirty="0" err="1"/>
              <a:t>maitain</a:t>
            </a:r>
            <a:r>
              <a:rPr lang="en-GB" sz="1600" dirty="0"/>
              <a:t> FPROM; prevent contractures</a:t>
            </a:r>
          </a:p>
          <a:p>
            <a:pPr lvl="1"/>
            <a:r>
              <a:rPr lang="en-GB" sz="1600" dirty="0"/>
              <a:t>Surgery at 3/12 (20%): explore neck via L-shaped incision in posterior triangle; nerve graft </a:t>
            </a:r>
            <a:r>
              <a:rPr lang="en-GB" sz="1600" dirty="0" err="1"/>
              <a:t>vsneurolysis</a:t>
            </a:r>
            <a:r>
              <a:rPr lang="en-GB" sz="1600" dirty="0"/>
              <a:t> (give preference to lower roots, so they develop hand and elbow function)</a:t>
            </a:r>
          </a:p>
          <a:p>
            <a:pPr lvl="1"/>
            <a:r>
              <a:rPr lang="en-GB" sz="1600" dirty="0"/>
              <a:t>Surgery at 8 yrs: tendon transfers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Observe Posture and Movements</a:t>
            </a:r>
            <a:endParaRPr lang="en-US" dirty="0"/>
          </a:p>
        </p:txBody>
      </p:sp>
      <p:sp>
        <p:nvSpPr>
          <p:cNvPr id="3" name="Content Placeholder 2"/>
          <p:cNvSpPr>
            <a:spLocks noGrp="1"/>
          </p:cNvSpPr>
          <p:nvPr>
            <p:ph idx="1"/>
          </p:nvPr>
        </p:nvSpPr>
        <p:spPr/>
        <p:txBody>
          <a:bodyPr/>
          <a:lstStyle/>
          <a:p>
            <a:r>
              <a:rPr lang="en-GB" b="0" dirty="0">
                <a:solidFill>
                  <a:schemeClr val="bg1"/>
                </a:solidFill>
              </a:rPr>
              <a:t>Baby will just lie there! Ask mum if both arms move / twitch. Dangle some keys to see if it will reach out?</a:t>
            </a:r>
          </a:p>
          <a:p>
            <a:endParaRPr lang="en-US" dirty="0"/>
          </a:p>
        </p:txBody>
      </p:sp>
      <p:pic>
        <p:nvPicPr>
          <p:cNvPr id="4" name="Picture 3" descr="A00077F01"/>
          <p:cNvPicPr>
            <a:picLocks noChangeAspect="1" noChangeArrowheads="1"/>
          </p:cNvPicPr>
          <p:nvPr/>
        </p:nvPicPr>
        <p:blipFill>
          <a:blip r:embed="rId2"/>
          <a:srcRect/>
          <a:stretch>
            <a:fillRect/>
          </a:stretch>
        </p:blipFill>
        <p:spPr bwMode="auto">
          <a:xfrm>
            <a:off x="685800" y="1600200"/>
            <a:ext cx="3262312" cy="3962400"/>
          </a:xfrm>
          <a:prstGeom prst="rect">
            <a:avLst/>
          </a:prstGeom>
          <a:noFill/>
        </p:spPr>
      </p:pic>
      <p:pic>
        <p:nvPicPr>
          <p:cNvPr id="5" name="Picture 4" descr="A00077F02"/>
          <p:cNvPicPr>
            <a:picLocks noChangeAspect="1" noChangeArrowheads="1"/>
          </p:cNvPicPr>
          <p:nvPr/>
        </p:nvPicPr>
        <p:blipFill>
          <a:blip r:embed="rId3"/>
          <a:srcRect/>
          <a:stretch>
            <a:fillRect/>
          </a:stretch>
        </p:blipFill>
        <p:spPr bwMode="auto">
          <a:xfrm>
            <a:off x="5199063" y="1417638"/>
            <a:ext cx="2649537" cy="3810000"/>
          </a:xfrm>
          <a:prstGeom prst="rect">
            <a:avLst/>
          </a:prstGeom>
          <a:noFill/>
        </p:spPr>
      </p:pic>
      <p:sp>
        <p:nvSpPr>
          <p:cNvPr id="6" name="Rectangle 5"/>
          <p:cNvSpPr/>
          <p:nvPr/>
        </p:nvSpPr>
        <p:spPr>
          <a:xfrm>
            <a:off x="304800" y="5664498"/>
            <a:ext cx="4572000" cy="923330"/>
          </a:xfrm>
          <a:prstGeom prst="rect">
            <a:avLst/>
          </a:prstGeom>
        </p:spPr>
        <p:txBody>
          <a:bodyPr>
            <a:spAutoFit/>
          </a:bodyPr>
          <a:lstStyle/>
          <a:p>
            <a:r>
              <a:rPr lang="en-GB" b="0" dirty="0">
                <a:solidFill>
                  <a:srgbClr val="FF0000"/>
                </a:solidFill>
              </a:rPr>
              <a:t>Baby will just lie there! Ask mum if both arms move / twitch. Dangle some keys to see if it will reach out?</a:t>
            </a:r>
          </a:p>
        </p:txBody>
      </p:sp>
      <p:sp>
        <p:nvSpPr>
          <p:cNvPr id="7" name="Rectangle 6"/>
          <p:cNvSpPr/>
          <p:nvPr/>
        </p:nvSpPr>
        <p:spPr>
          <a:xfrm>
            <a:off x="5199063" y="5941497"/>
            <a:ext cx="3259138" cy="369332"/>
          </a:xfrm>
          <a:prstGeom prst="rect">
            <a:avLst/>
          </a:prstGeom>
        </p:spPr>
        <p:txBody>
          <a:bodyPr wrap="square">
            <a:spAutoFit/>
          </a:bodyPr>
          <a:lstStyle/>
          <a:p>
            <a:pPr algn="ctr"/>
            <a:r>
              <a:rPr lang="en-GB" b="0" dirty="0">
                <a:solidFill>
                  <a:srgbClr val="FF0000"/>
                </a:solidFill>
              </a:rPr>
              <a:t>This child can not reach up!</a:t>
            </a:r>
            <a:endParaRPr lang="en-US" b="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Observe Posture and Movements</a:t>
            </a:r>
            <a:endParaRPr lang="en-US" dirty="0"/>
          </a:p>
        </p:txBody>
      </p:sp>
      <p:sp>
        <p:nvSpPr>
          <p:cNvPr id="4" name="Content Placeholder 3"/>
          <p:cNvSpPr>
            <a:spLocks noGrp="1"/>
          </p:cNvSpPr>
          <p:nvPr>
            <p:ph sz="half" idx="1"/>
          </p:nvPr>
        </p:nvSpPr>
        <p:spPr/>
        <p:txBody>
          <a:bodyPr/>
          <a:lstStyle/>
          <a:p>
            <a:r>
              <a:rPr lang="en-GB" dirty="0"/>
              <a:t>Get child to undress and see how he gets on</a:t>
            </a:r>
          </a:p>
          <a:p>
            <a:r>
              <a:rPr lang="en-GB" dirty="0"/>
              <a:t>Comment on what </a:t>
            </a:r>
            <a:r>
              <a:rPr lang="en-GB" dirty="0" err="1"/>
              <a:t>u</a:t>
            </a:r>
            <a:r>
              <a:rPr lang="en-GB" dirty="0"/>
              <a:t> see!</a:t>
            </a:r>
            <a:endParaRPr lang="en-US" dirty="0"/>
          </a:p>
          <a:p>
            <a:endParaRPr lang="en-US" dirty="0"/>
          </a:p>
        </p:txBody>
      </p:sp>
      <p:sp>
        <p:nvSpPr>
          <p:cNvPr id="5" name="Content Placeholder 4"/>
          <p:cNvSpPr>
            <a:spLocks noGrp="1"/>
          </p:cNvSpPr>
          <p:nvPr>
            <p:ph sz="half" idx="2"/>
          </p:nvPr>
        </p:nvSpPr>
        <p:spPr/>
        <p:txBody>
          <a:bodyPr/>
          <a:lstStyle/>
          <a:p>
            <a:endParaRPr lang="en-US"/>
          </a:p>
        </p:txBody>
      </p:sp>
      <p:pic>
        <p:nvPicPr>
          <p:cNvPr id="6" name="Picture 4" descr="A00077F03"/>
          <p:cNvPicPr>
            <a:picLocks noChangeAspect="1" noChangeArrowheads="1"/>
          </p:cNvPicPr>
          <p:nvPr/>
        </p:nvPicPr>
        <p:blipFill>
          <a:blip r:embed="rId2"/>
          <a:srcRect/>
          <a:stretch>
            <a:fillRect/>
          </a:stretch>
        </p:blipFill>
        <p:spPr bwMode="auto">
          <a:xfrm>
            <a:off x="5089525" y="1752600"/>
            <a:ext cx="3073400" cy="398145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TotalTime>
  <Words>1845</Words>
  <Application>Microsoft Office PowerPoint</Application>
  <PresentationFormat>On-screen Show (4:3)</PresentationFormat>
  <Paragraphs>255</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Times New Roman</vt:lpstr>
      <vt:lpstr>Office Theme</vt:lpstr>
      <vt:lpstr>Brachial Plexus Injuries </vt:lpstr>
      <vt:lpstr>Contents</vt:lpstr>
      <vt:lpstr>PowerPoint Presentation</vt:lpstr>
      <vt:lpstr>Paediatric Injuries</vt:lpstr>
      <vt:lpstr>Paediatric Injuries</vt:lpstr>
      <vt:lpstr>Paediatric Injuries</vt:lpstr>
      <vt:lpstr>Paediatric Injuries</vt:lpstr>
      <vt:lpstr>Observe Posture and Movements</vt:lpstr>
      <vt:lpstr>Observe Posture and Movements</vt:lpstr>
      <vt:lpstr>Brachial Plexus Injury: Adults</vt:lpstr>
      <vt:lpstr>Mechanisms of  Injury to the Brachial Plexus </vt:lpstr>
      <vt:lpstr>Mechanisms of  Injury to the Brachial Plexus</vt:lpstr>
      <vt:lpstr>Mechanisms of  Injury to the Brachial Plexus</vt:lpstr>
      <vt:lpstr>Injury Classification</vt:lpstr>
      <vt:lpstr>Grades of Injury</vt:lpstr>
      <vt:lpstr>Adult Brachial Plexus Injury</vt:lpstr>
      <vt:lpstr>Adult Brachial Plexus Injury</vt:lpstr>
      <vt:lpstr>Neurological Examination</vt:lpstr>
      <vt:lpstr>Neurological Examination</vt:lpstr>
      <vt:lpstr>Examination</vt:lpstr>
      <vt:lpstr>Examine the Back</vt:lpstr>
      <vt:lpstr>Examine the Back</vt:lpstr>
      <vt:lpstr>Examine the Back</vt:lpstr>
      <vt:lpstr>Examine the Back</vt:lpstr>
      <vt:lpstr>Examine Front</vt:lpstr>
      <vt:lpstr>Examine Front</vt:lpstr>
      <vt:lpstr>Examine the Neck</vt:lpstr>
      <vt:lpstr>Related Special Tests </vt:lpstr>
      <vt:lpstr>Peripheral Nerve Tests</vt:lpstr>
      <vt:lpstr>Reflex Tests</vt:lpstr>
      <vt:lpstr>Investigations</vt:lpstr>
      <vt:lpstr>Investigations</vt:lpstr>
      <vt:lpstr>Management</vt:lpstr>
      <vt:lpstr>Management</vt:lpstr>
      <vt:lpstr>Planning for Reconstruction</vt:lpstr>
      <vt:lpstr>What is the loss?</vt:lpstr>
      <vt:lpstr>What is available?</vt:lpstr>
    </vt:vector>
  </TitlesOfParts>
  <Company>moradi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pouria moradi</dc:creator>
  <cp:lastModifiedBy>prachidorlikar0510@gmail.com</cp:lastModifiedBy>
  <cp:revision>4</cp:revision>
  <dcterms:created xsi:type="dcterms:W3CDTF">2012-12-11T10:08:00Z</dcterms:created>
  <dcterms:modified xsi:type="dcterms:W3CDTF">2024-06-18T14:54:11Z</dcterms:modified>
</cp:coreProperties>
</file>